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itchFamily="34" charset="0"/>
      <p:regular r:id="rId16"/>
      <p:bold r:id="rId17"/>
      <p:italic r:id="rId18"/>
      <p:boldItalic r:id="rId19"/>
    </p:embeddedFont>
    <p:embeddedFont>
      <p:font typeface="Canva Sans Bold Italics" charset="0"/>
      <p:regular r:id="rId20"/>
    </p:embeddedFont>
    <p:embeddedFont>
      <p:font typeface="Calibri (MS)" charset="0"/>
      <p:regular r:id="rId21"/>
    </p:embeddedFont>
    <p:embeddedFont>
      <p:font typeface="Montserrat Classic Bold" charset="0"/>
      <p:regular r:id="rId22"/>
    </p:embeddedFont>
    <p:embeddedFont>
      <p:font typeface="Montserrat" charset="0"/>
      <p:regular r:id="rId23"/>
    </p:embeddedFont>
    <p:embeddedFont>
      <p:font typeface="Montserrat Bold" charset="0"/>
      <p:regular r:id="rId24"/>
    </p:embeddedFont>
    <p:embeddedFont>
      <p:font typeface="Canva Sans Bold" charset="0"/>
      <p:regular r:id="rId25"/>
    </p:embeddedFont>
    <p:embeddedFont>
      <p:font typeface="Montserrat Classic"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8162" autoAdjust="0"/>
    <p:restoredTop sz="94622" autoAdjust="0"/>
  </p:normalViewPr>
  <p:slideViewPr>
    <p:cSldViewPr>
      <p:cViewPr varScale="1">
        <p:scale>
          <a:sx n="42" d="100"/>
          <a:sy n="42" d="100"/>
        </p:scale>
        <p:origin x="-1212"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9.png"/><Relationship Id="rId4" Type="http://schemas.openxmlformats.org/officeDocument/2006/relationships/image" Target="../media/image11.sv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9.png"/><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9.png"/><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9.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96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607349" y="795928"/>
            <a:ext cx="8651951" cy="4228641"/>
          </a:xfrm>
          <a:custGeom>
            <a:avLst/>
            <a:gdLst/>
            <a:ahLst/>
            <a:cxnLst/>
            <a:rect l="l" t="t" r="r" b="b"/>
            <a:pathLst>
              <a:path w="8651951" h="4228641">
                <a:moveTo>
                  <a:pt x="0" y="0"/>
                </a:moveTo>
                <a:lnTo>
                  <a:pt x="8651951" y="0"/>
                </a:lnTo>
                <a:lnTo>
                  <a:pt x="8651951" y="4228641"/>
                </a:lnTo>
                <a:lnTo>
                  <a:pt x="0" y="422864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221076" y="795928"/>
            <a:ext cx="7386273" cy="4228641"/>
          </a:xfrm>
          <a:custGeom>
            <a:avLst/>
            <a:gdLst/>
            <a:ahLst/>
            <a:cxnLst/>
            <a:rect l="l" t="t" r="r" b="b"/>
            <a:pathLst>
              <a:path w="7386273" h="4228641">
                <a:moveTo>
                  <a:pt x="0" y="0"/>
                </a:moveTo>
                <a:lnTo>
                  <a:pt x="7386273" y="0"/>
                </a:lnTo>
                <a:lnTo>
                  <a:pt x="7386273" y="4228641"/>
                </a:lnTo>
                <a:lnTo>
                  <a:pt x="0" y="422864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7079334" y="202722"/>
            <a:ext cx="1000196" cy="766817"/>
          </a:xfrm>
          <a:custGeom>
            <a:avLst/>
            <a:gdLst/>
            <a:ahLst/>
            <a:cxnLst/>
            <a:rect l="l" t="t" r="r" b="b"/>
            <a:pathLst>
              <a:path w="1000196" h="766817">
                <a:moveTo>
                  <a:pt x="0" y="0"/>
                </a:moveTo>
                <a:lnTo>
                  <a:pt x="1000195" y="0"/>
                </a:lnTo>
                <a:lnTo>
                  <a:pt x="1000195" y="766816"/>
                </a:lnTo>
                <a:lnTo>
                  <a:pt x="0" y="766816"/>
                </a:lnTo>
                <a:lnTo>
                  <a:pt x="0" y="0"/>
                </a:lnTo>
                <a:close/>
              </a:path>
            </a:pathLst>
          </a:custGeom>
          <a:blipFill>
            <a:blip r:embed="rId6"/>
            <a:stretch>
              <a:fillRect/>
            </a:stretch>
          </a:blipFill>
        </p:spPr>
      </p:sp>
      <p:sp>
        <p:nvSpPr>
          <p:cNvPr id="5" name="TextBox 5"/>
          <p:cNvSpPr txBox="1"/>
          <p:nvPr/>
        </p:nvSpPr>
        <p:spPr>
          <a:xfrm>
            <a:off x="2704340" y="8794697"/>
            <a:ext cx="12879320" cy="898631"/>
          </a:xfrm>
          <a:prstGeom prst="rect">
            <a:avLst/>
          </a:prstGeom>
        </p:spPr>
        <p:txBody>
          <a:bodyPr lIns="0" tIns="0" rIns="0" bIns="0" rtlCol="0" anchor="t">
            <a:spAutoFit/>
          </a:bodyPr>
          <a:lstStyle/>
          <a:p>
            <a:pPr algn="ctr">
              <a:lnSpc>
                <a:spcPts val="2444"/>
              </a:lnSpc>
            </a:pPr>
            <a:endParaRPr/>
          </a:p>
          <a:p>
            <a:pPr algn="ctr">
              <a:lnSpc>
                <a:spcPts val="2444"/>
              </a:lnSpc>
            </a:pPr>
            <a:r>
              <a:rPr lang="en-US" sz="1745">
                <a:solidFill>
                  <a:srgbClr val="000000"/>
                </a:solidFill>
                <a:latin typeface="Canva Sans Bold Italics"/>
              </a:rPr>
              <a:t>Top Ranked Data Science &amp; Analytics Education Provider since 2007</a:t>
            </a:r>
          </a:p>
          <a:p>
            <a:pPr algn="ctr">
              <a:lnSpc>
                <a:spcPts val="2444"/>
              </a:lnSpc>
            </a:pPr>
            <a:endParaRPr/>
          </a:p>
        </p:txBody>
      </p:sp>
      <p:sp>
        <p:nvSpPr>
          <p:cNvPr id="6" name="TextBox 6"/>
          <p:cNvSpPr txBox="1"/>
          <p:nvPr/>
        </p:nvSpPr>
        <p:spPr>
          <a:xfrm>
            <a:off x="2873432" y="9635285"/>
            <a:ext cx="12541135" cy="318770"/>
          </a:xfrm>
          <a:prstGeom prst="rect">
            <a:avLst/>
          </a:prstGeom>
        </p:spPr>
        <p:txBody>
          <a:bodyPr lIns="0" tIns="0" rIns="0" bIns="0" rtlCol="0" anchor="t">
            <a:spAutoFit/>
          </a:bodyPr>
          <a:lstStyle/>
          <a:p>
            <a:pPr algn="ctr">
              <a:lnSpc>
                <a:spcPts val="2380"/>
              </a:lnSpc>
            </a:pPr>
            <a:r>
              <a:rPr lang="en-US" sz="1700">
                <a:solidFill>
                  <a:srgbClr val="A6A6A6"/>
                </a:solidFill>
                <a:latin typeface="Calibri (MS)"/>
              </a:rPr>
              <a:t>Ivy Professional School - Top Ranked Corporate Education Provider</a:t>
            </a:r>
          </a:p>
        </p:txBody>
      </p:sp>
      <p:sp>
        <p:nvSpPr>
          <p:cNvPr id="7" name="TextBox 7"/>
          <p:cNvSpPr txBox="1"/>
          <p:nvPr/>
        </p:nvSpPr>
        <p:spPr>
          <a:xfrm>
            <a:off x="248712" y="5372222"/>
            <a:ext cx="17790575" cy="2169795"/>
          </a:xfrm>
          <a:prstGeom prst="rect">
            <a:avLst/>
          </a:prstGeom>
        </p:spPr>
        <p:txBody>
          <a:bodyPr lIns="0" tIns="0" rIns="0" bIns="0" rtlCol="0" anchor="t">
            <a:spAutoFit/>
          </a:bodyPr>
          <a:lstStyle/>
          <a:p>
            <a:pPr algn="ctr">
              <a:lnSpc>
                <a:spcPts val="5715"/>
              </a:lnSpc>
            </a:pPr>
            <a:r>
              <a:rPr lang="en-US" sz="4500" spc="270" dirty="0">
                <a:solidFill>
                  <a:srgbClr val="FFFFFF"/>
                </a:solidFill>
                <a:latin typeface="Montserrat Classic Bold"/>
              </a:rPr>
              <a:t>A study on </a:t>
            </a:r>
          </a:p>
          <a:p>
            <a:pPr algn="ctr">
              <a:lnSpc>
                <a:spcPts val="5715"/>
              </a:lnSpc>
            </a:pPr>
            <a:r>
              <a:rPr lang="en-US" sz="4500" spc="270" dirty="0">
                <a:solidFill>
                  <a:srgbClr val="FFFFFF"/>
                </a:solidFill>
                <a:latin typeface="Montserrat Classic Bold"/>
              </a:rPr>
              <a:t>Industrial Growth and Employment Generation </a:t>
            </a:r>
          </a:p>
          <a:p>
            <a:pPr algn="ctr">
              <a:lnSpc>
                <a:spcPts val="5715"/>
              </a:lnSpc>
            </a:pPr>
            <a:r>
              <a:rPr lang="en-US" sz="4500" spc="270" dirty="0">
                <a:solidFill>
                  <a:srgbClr val="FFFFFF"/>
                </a:solidFill>
                <a:latin typeface="Montserrat Classic Bold"/>
              </a:rPr>
              <a:t>in Telangana </a:t>
            </a:r>
            <a:r>
              <a:rPr lang="en-US" sz="4500" spc="270" dirty="0" smtClean="0">
                <a:solidFill>
                  <a:srgbClr val="FFFFFF"/>
                </a:solidFill>
                <a:latin typeface="Montserrat Classic Bold"/>
              </a:rPr>
              <a:t>from 2019 to 2022</a:t>
            </a:r>
            <a:endParaRPr lang="en-US" sz="4500" spc="270" dirty="0">
              <a:solidFill>
                <a:srgbClr val="FFFFFF"/>
              </a:solidFill>
              <a:latin typeface="Montserrat Classic Bold"/>
            </a:endParaRPr>
          </a:p>
        </p:txBody>
      </p:sp>
      <p:sp>
        <p:nvSpPr>
          <p:cNvPr id="8" name="TextBox 8"/>
          <p:cNvSpPr txBox="1"/>
          <p:nvPr/>
        </p:nvSpPr>
        <p:spPr>
          <a:xfrm>
            <a:off x="5643538" y="7929582"/>
            <a:ext cx="7639675" cy="538609"/>
          </a:xfrm>
          <a:prstGeom prst="rect">
            <a:avLst/>
          </a:prstGeom>
        </p:spPr>
        <p:txBody>
          <a:bodyPr wrap="square" lIns="0" tIns="0" rIns="0" bIns="0" rtlCol="0" anchor="t">
            <a:spAutoFit/>
          </a:bodyPr>
          <a:lstStyle/>
          <a:p>
            <a:pPr algn="ctr">
              <a:lnSpc>
                <a:spcPts val="4200"/>
              </a:lnSpc>
            </a:pPr>
            <a:r>
              <a:rPr lang="en-US" sz="3000" dirty="0">
                <a:solidFill>
                  <a:srgbClr val="FCFCFB"/>
                </a:solidFill>
                <a:latin typeface="Montserrat"/>
              </a:rPr>
              <a:t>A Research Project by Kamal Banik</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79334" y="202722"/>
            <a:ext cx="1000196" cy="766817"/>
          </a:xfrm>
          <a:custGeom>
            <a:avLst/>
            <a:gdLst/>
            <a:ahLst/>
            <a:cxnLst/>
            <a:rect l="l" t="t" r="r" b="b"/>
            <a:pathLst>
              <a:path w="1000196" h="766817">
                <a:moveTo>
                  <a:pt x="0" y="0"/>
                </a:moveTo>
                <a:lnTo>
                  <a:pt x="1000195" y="0"/>
                </a:lnTo>
                <a:lnTo>
                  <a:pt x="1000195" y="766816"/>
                </a:lnTo>
                <a:lnTo>
                  <a:pt x="0" y="766816"/>
                </a:lnTo>
                <a:lnTo>
                  <a:pt x="0" y="0"/>
                </a:lnTo>
                <a:close/>
              </a:path>
            </a:pathLst>
          </a:custGeom>
          <a:blipFill>
            <a:blip r:embed="rId2"/>
            <a:stretch>
              <a:fillRect/>
            </a:stretch>
          </a:blipFill>
        </p:spPr>
      </p:sp>
      <p:grpSp>
        <p:nvGrpSpPr>
          <p:cNvPr id="3" name="Group 3"/>
          <p:cNvGrpSpPr/>
          <p:nvPr/>
        </p:nvGrpSpPr>
        <p:grpSpPr>
          <a:xfrm>
            <a:off x="571440" y="0"/>
            <a:ext cx="5205680" cy="344027"/>
            <a:chOff x="0" y="0"/>
            <a:chExt cx="1371043" cy="90608"/>
          </a:xfrm>
        </p:grpSpPr>
        <p:sp>
          <p:nvSpPr>
            <p:cNvPr id="4" name="Freeform 4"/>
            <p:cNvSpPr/>
            <p:nvPr/>
          </p:nvSpPr>
          <p:spPr>
            <a:xfrm>
              <a:off x="0" y="0"/>
              <a:ext cx="1371043" cy="90608"/>
            </a:xfrm>
            <a:custGeom>
              <a:avLst/>
              <a:gdLst/>
              <a:ahLst/>
              <a:cxnLst/>
              <a:rect l="l" t="t" r="r" b="b"/>
              <a:pathLst>
                <a:path w="1371043" h="90608">
                  <a:moveTo>
                    <a:pt x="0" y="0"/>
                  </a:moveTo>
                  <a:lnTo>
                    <a:pt x="1371043" y="0"/>
                  </a:lnTo>
                  <a:lnTo>
                    <a:pt x="1371043" y="90608"/>
                  </a:lnTo>
                  <a:lnTo>
                    <a:pt x="0" y="90608"/>
                  </a:lnTo>
                  <a:close/>
                </a:path>
              </a:pathLst>
            </a:custGeom>
            <a:solidFill>
              <a:srgbClr val="0A7DB4"/>
            </a:solidFill>
          </p:spPr>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grpSp>
        <p:nvGrpSpPr>
          <p:cNvPr id="6" name="Group 6"/>
          <p:cNvGrpSpPr/>
          <p:nvPr/>
        </p:nvGrpSpPr>
        <p:grpSpPr>
          <a:xfrm>
            <a:off x="5929290" y="0"/>
            <a:ext cx="2185941" cy="315766"/>
            <a:chOff x="0" y="0"/>
            <a:chExt cx="575721" cy="83165"/>
          </a:xfrm>
        </p:grpSpPr>
        <p:sp>
          <p:nvSpPr>
            <p:cNvPr id="7" name="Freeform 7"/>
            <p:cNvSpPr/>
            <p:nvPr/>
          </p:nvSpPr>
          <p:spPr>
            <a:xfrm>
              <a:off x="0" y="0"/>
              <a:ext cx="575721" cy="83165"/>
            </a:xfrm>
            <a:custGeom>
              <a:avLst/>
              <a:gdLst/>
              <a:ahLst/>
              <a:cxnLst/>
              <a:rect l="l" t="t" r="r" b="b"/>
              <a:pathLst>
                <a:path w="575721" h="83165">
                  <a:moveTo>
                    <a:pt x="0" y="0"/>
                  </a:moveTo>
                  <a:lnTo>
                    <a:pt x="575721" y="0"/>
                  </a:lnTo>
                  <a:lnTo>
                    <a:pt x="575721" y="83165"/>
                  </a:lnTo>
                  <a:lnTo>
                    <a:pt x="0" y="83165"/>
                  </a:lnTo>
                  <a:close/>
                </a:path>
              </a:pathLst>
            </a:custGeom>
            <a:solidFill>
              <a:srgbClr val="039B80"/>
            </a:solidFill>
          </p:spPr>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sp>
        <p:nvSpPr>
          <p:cNvPr id="9" name="AutoShape 9"/>
          <p:cNvSpPr/>
          <p:nvPr/>
        </p:nvSpPr>
        <p:spPr>
          <a:xfrm flipV="1">
            <a:off x="304785" y="4133609"/>
            <a:ext cx="7761302" cy="0"/>
          </a:xfrm>
          <a:prstGeom prst="line">
            <a:avLst/>
          </a:prstGeom>
          <a:ln w="38100" cap="flat">
            <a:solidFill>
              <a:srgbClr val="000000"/>
            </a:solidFill>
            <a:prstDash val="solid"/>
            <a:headEnd type="none" w="sm" len="sm"/>
            <a:tailEnd type="none" w="sm" len="sm"/>
          </a:ln>
        </p:spPr>
      </p:sp>
      <p:sp>
        <p:nvSpPr>
          <p:cNvPr id="10" name="AutoShape 10"/>
          <p:cNvSpPr/>
          <p:nvPr/>
        </p:nvSpPr>
        <p:spPr>
          <a:xfrm flipV="1">
            <a:off x="304831" y="2089043"/>
            <a:ext cx="7766479" cy="19050"/>
          </a:xfrm>
          <a:prstGeom prst="line">
            <a:avLst/>
          </a:prstGeom>
          <a:ln w="38100" cap="flat">
            <a:solidFill>
              <a:srgbClr val="000000"/>
            </a:solidFill>
            <a:prstDash val="solid"/>
            <a:headEnd type="none" w="sm" len="sm"/>
            <a:tailEnd type="none" w="sm" len="sm"/>
          </a:ln>
        </p:spPr>
      </p:sp>
      <p:sp>
        <p:nvSpPr>
          <p:cNvPr id="11" name="AutoShape 11"/>
          <p:cNvSpPr/>
          <p:nvPr/>
        </p:nvSpPr>
        <p:spPr>
          <a:xfrm flipV="1">
            <a:off x="304785" y="2098568"/>
            <a:ext cx="0" cy="2015991"/>
          </a:xfrm>
          <a:prstGeom prst="line">
            <a:avLst/>
          </a:prstGeom>
          <a:ln w="38100" cap="flat">
            <a:solidFill>
              <a:srgbClr val="000000"/>
            </a:solidFill>
            <a:prstDash val="solid"/>
            <a:headEnd type="none" w="sm" len="sm"/>
            <a:tailEnd type="none" w="sm" len="sm"/>
          </a:ln>
        </p:spPr>
      </p:sp>
      <p:sp>
        <p:nvSpPr>
          <p:cNvPr id="12" name="AutoShape 12"/>
          <p:cNvSpPr/>
          <p:nvPr/>
        </p:nvSpPr>
        <p:spPr>
          <a:xfrm flipH="1" flipV="1">
            <a:off x="8052307" y="2107832"/>
            <a:ext cx="13779" cy="2044827"/>
          </a:xfrm>
          <a:prstGeom prst="line">
            <a:avLst/>
          </a:prstGeom>
          <a:ln w="38100" cap="flat">
            <a:solidFill>
              <a:srgbClr val="000000"/>
            </a:solidFill>
            <a:prstDash val="solid"/>
            <a:headEnd type="none" w="sm" len="sm"/>
            <a:tailEnd type="none" w="sm" len="sm"/>
          </a:ln>
        </p:spPr>
      </p:sp>
      <p:sp>
        <p:nvSpPr>
          <p:cNvPr id="13" name="Freeform 13"/>
          <p:cNvSpPr/>
          <p:nvPr/>
        </p:nvSpPr>
        <p:spPr>
          <a:xfrm>
            <a:off x="593482" y="4785385"/>
            <a:ext cx="2446748" cy="716230"/>
          </a:xfrm>
          <a:custGeom>
            <a:avLst/>
            <a:gdLst/>
            <a:ahLst/>
            <a:cxnLst/>
            <a:rect l="l" t="t" r="r" b="b"/>
            <a:pathLst>
              <a:path w="2446748" h="716230">
                <a:moveTo>
                  <a:pt x="0" y="0"/>
                </a:moveTo>
                <a:lnTo>
                  <a:pt x="2446749" y="0"/>
                </a:lnTo>
                <a:lnTo>
                  <a:pt x="2446749" y="716230"/>
                </a:lnTo>
                <a:lnTo>
                  <a:pt x="0" y="71623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4" name="Freeform 14"/>
          <p:cNvSpPr/>
          <p:nvPr/>
        </p:nvSpPr>
        <p:spPr>
          <a:xfrm>
            <a:off x="7828579" y="1641369"/>
            <a:ext cx="1043743" cy="373138"/>
          </a:xfrm>
          <a:custGeom>
            <a:avLst/>
            <a:gdLst/>
            <a:ahLst/>
            <a:cxnLst/>
            <a:rect l="l" t="t" r="r" b="b"/>
            <a:pathLst>
              <a:path w="1043743" h="373138">
                <a:moveTo>
                  <a:pt x="0" y="0"/>
                </a:moveTo>
                <a:lnTo>
                  <a:pt x="1043743" y="0"/>
                </a:lnTo>
                <a:lnTo>
                  <a:pt x="1043743" y="373138"/>
                </a:lnTo>
                <a:lnTo>
                  <a:pt x="0" y="37313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5" name="Freeform 15"/>
          <p:cNvSpPr/>
          <p:nvPr/>
        </p:nvSpPr>
        <p:spPr>
          <a:xfrm>
            <a:off x="323835" y="2127143"/>
            <a:ext cx="7709423" cy="1459589"/>
          </a:xfrm>
          <a:custGeom>
            <a:avLst/>
            <a:gdLst/>
            <a:ahLst/>
            <a:cxnLst/>
            <a:rect l="l" t="t" r="r" b="b"/>
            <a:pathLst>
              <a:path w="7709423" h="1459589">
                <a:moveTo>
                  <a:pt x="0" y="0"/>
                </a:moveTo>
                <a:lnTo>
                  <a:pt x="7709422" y="0"/>
                </a:lnTo>
                <a:lnTo>
                  <a:pt x="7709422" y="1459589"/>
                </a:lnTo>
                <a:lnTo>
                  <a:pt x="0" y="1459589"/>
                </a:lnTo>
                <a:lnTo>
                  <a:pt x="0" y="0"/>
                </a:lnTo>
                <a:close/>
              </a:path>
            </a:pathLst>
          </a:custGeom>
          <a:blipFill>
            <a:blip r:embed="rId7"/>
            <a:stretch>
              <a:fillRect l="-104000" t="-683591" r="-235230" b="-520761"/>
            </a:stretch>
          </a:blipFill>
        </p:spPr>
      </p:sp>
      <p:sp>
        <p:nvSpPr>
          <p:cNvPr id="16" name="Freeform 16"/>
          <p:cNvSpPr/>
          <p:nvPr/>
        </p:nvSpPr>
        <p:spPr>
          <a:xfrm>
            <a:off x="423422" y="3553123"/>
            <a:ext cx="6339536" cy="551911"/>
          </a:xfrm>
          <a:custGeom>
            <a:avLst/>
            <a:gdLst/>
            <a:ahLst/>
            <a:cxnLst/>
            <a:rect l="l" t="t" r="r" b="b"/>
            <a:pathLst>
              <a:path w="6339536" h="551911">
                <a:moveTo>
                  <a:pt x="0" y="0"/>
                </a:moveTo>
                <a:lnTo>
                  <a:pt x="6339536" y="0"/>
                </a:lnTo>
                <a:lnTo>
                  <a:pt x="6339536" y="551911"/>
                </a:lnTo>
                <a:lnTo>
                  <a:pt x="0" y="551911"/>
                </a:lnTo>
                <a:lnTo>
                  <a:pt x="0" y="0"/>
                </a:lnTo>
                <a:close/>
              </a:path>
            </a:pathLst>
          </a:custGeom>
          <a:blipFill>
            <a:blip r:embed="rId7"/>
            <a:stretch>
              <a:fillRect l="-128403" t="-2138365" r="-307082" b="-1219807"/>
            </a:stretch>
          </a:blipFill>
        </p:spPr>
      </p:sp>
      <p:sp>
        <p:nvSpPr>
          <p:cNvPr id="17" name="Freeform 17"/>
          <p:cNvSpPr/>
          <p:nvPr/>
        </p:nvSpPr>
        <p:spPr>
          <a:xfrm>
            <a:off x="8786014" y="2014507"/>
            <a:ext cx="9239806" cy="5570879"/>
          </a:xfrm>
          <a:custGeom>
            <a:avLst/>
            <a:gdLst/>
            <a:ahLst/>
            <a:cxnLst/>
            <a:rect l="l" t="t" r="r" b="b"/>
            <a:pathLst>
              <a:path w="9239806" h="5570879">
                <a:moveTo>
                  <a:pt x="0" y="0"/>
                </a:moveTo>
                <a:lnTo>
                  <a:pt x="9239806" y="0"/>
                </a:lnTo>
                <a:lnTo>
                  <a:pt x="9239806" y="5570879"/>
                </a:lnTo>
                <a:lnTo>
                  <a:pt x="0" y="5570879"/>
                </a:lnTo>
                <a:lnTo>
                  <a:pt x="0" y="0"/>
                </a:lnTo>
                <a:close/>
              </a:path>
            </a:pathLst>
          </a:custGeom>
          <a:blipFill>
            <a:blip r:embed="rId8"/>
            <a:stretch>
              <a:fillRect/>
            </a:stretch>
          </a:blipFill>
        </p:spPr>
      </p:sp>
      <p:sp>
        <p:nvSpPr>
          <p:cNvPr id="18" name="TextBox 18"/>
          <p:cNvSpPr txBox="1"/>
          <p:nvPr/>
        </p:nvSpPr>
        <p:spPr>
          <a:xfrm>
            <a:off x="2704340" y="8794697"/>
            <a:ext cx="12879320" cy="898631"/>
          </a:xfrm>
          <a:prstGeom prst="rect">
            <a:avLst/>
          </a:prstGeom>
        </p:spPr>
        <p:txBody>
          <a:bodyPr lIns="0" tIns="0" rIns="0" bIns="0" rtlCol="0" anchor="t">
            <a:spAutoFit/>
          </a:bodyPr>
          <a:lstStyle/>
          <a:p>
            <a:pPr algn="ctr">
              <a:lnSpc>
                <a:spcPts val="2444"/>
              </a:lnSpc>
            </a:pPr>
            <a:endParaRPr/>
          </a:p>
          <a:p>
            <a:pPr algn="ctr">
              <a:lnSpc>
                <a:spcPts val="2444"/>
              </a:lnSpc>
            </a:pPr>
            <a:r>
              <a:rPr lang="en-US" sz="1745">
                <a:solidFill>
                  <a:srgbClr val="000000"/>
                </a:solidFill>
                <a:latin typeface="Canva Sans Bold Italics"/>
              </a:rPr>
              <a:t>Top Ranked Data Science &amp; Analytics Education Provider since 2007</a:t>
            </a:r>
          </a:p>
          <a:p>
            <a:pPr algn="ctr">
              <a:lnSpc>
                <a:spcPts val="2444"/>
              </a:lnSpc>
            </a:pPr>
            <a:endParaRPr/>
          </a:p>
        </p:txBody>
      </p:sp>
      <p:sp>
        <p:nvSpPr>
          <p:cNvPr id="19" name="TextBox 19"/>
          <p:cNvSpPr txBox="1"/>
          <p:nvPr/>
        </p:nvSpPr>
        <p:spPr>
          <a:xfrm>
            <a:off x="2873432" y="9635285"/>
            <a:ext cx="12541135" cy="318770"/>
          </a:xfrm>
          <a:prstGeom prst="rect">
            <a:avLst/>
          </a:prstGeom>
        </p:spPr>
        <p:txBody>
          <a:bodyPr lIns="0" tIns="0" rIns="0" bIns="0" rtlCol="0" anchor="t">
            <a:spAutoFit/>
          </a:bodyPr>
          <a:lstStyle/>
          <a:p>
            <a:pPr algn="ctr">
              <a:lnSpc>
                <a:spcPts val="2380"/>
              </a:lnSpc>
            </a:pPr>
            <a:r>
              <a:rPr lang="en-US" sz="1700">
                <a:solidFill>
                  <a:srgbClr val="A6A6A6"/>
                </a:solidFill>
                <a:latin typeface="Calibri (MS)"/>
              </a:rPr>
              <a:t>Ivy Professional School - Top Ranked Corporate Education Provider</a:t>
            </a:r>
          </a:p>
        </p:txBody>
      </p:sp>
      <p:sp>
        <p:nvSpPr>
          <p:cNvPr id="20" name="TextBox 20"/>
          <p:cNvSpPr txBox="1"/>
          <p:nvPr/>
        </p:nvSpPr>
        <p:spPr>
          <a:xfrm>
            <a:off x="509729" y="629814"/>
            <a:ext cx="16569604" cy="630555"/>
          </a:xfrm>
          <a:prstGeom prst="rect">
            <a:avLst/>
          </a:prstGeom>
        </p:spPr>
        <p:txBody>
          <a:bodyPr lIns="0" tIns="0" rIns="0" bIns="0" rtlCol="0" anchor="t">
            <a:spAutoFit/>
          </a:bodyPr>
          <a:lstStyle/>
          <a:p>
            <a:pPr algn="just">
              <a:lnSpc>
                <a:spcPts val="4860"/>
              </a:lnSpc>
            </a:pPr>
            <a:r>
              <a:rPr lang="en-US" sz="4500">
                <a:solidFill>
                  <a:srgbClr val="000000"/>
                </a:solidFill>
                <a:latin typeface="Montserrat Classic Bold"/>
              </a:rPr>
              <a:t>Sectors that have witnessed least Investment</a:t>
            </a:r>
          </a:p>
        </p:txBody>
      </p:sp>
      <p:sp>
        <p:nvSpPr>
          <p:cNvPr id="21" name="TextBox 21"/>
          <p:cNvSpPr txBox="1"/>
          <p:nvPr/>
        </p:nvSpPr>
        <p:spPr>
          <a:xfrm>
            <a:off x="423422" y="5949157"/>
            <a:ext cx="8095892" cy="1823085"/>
          </a:xfrm>
          <a:prstGeom prst="rect">
            <a:avLst/>
          </a:prstGeom>
        </p:spPr>
        <p:txBody>
          <a:bodyPr lIns="0" tIns="0" rIns="0" bIns="0" rtlCol="0" anchor="t">
            <a:spAutoFit/>
          </a:bodyPr>
          <a:lstStyle/>
          <a:p>
            <a:pPr algn="just">
              <a:lnSpc>
                <a:spcPts val="4920"/>
              </a:lnSpc>
            </a:pPr>
            <a:r>
              <a:rPr lang="en-US" sz="3000">
                <a:solidFill>
                  <a:srgbClr val="0A7DB4"/>
                </a:solidFill>
                <a:latin typeface="Montserrat Classic"/>
              </a:rPr>
              <a:t>These three sectors collectively received </a:t>
            </a:r>
            <a:r>
              <a:rPr lang="en-US" sz="3000">
                <a:solidFill>
                  <a:srgbClr val="121113"/>
                </a:solidFill>
                <a:latin typeface="Montserrat Classic Bold"/>
              </a:rPr>
              <a:t>1181.03 Cr</a:t>
            </a:r>
            <a:r>
              <a:rPr lang="en-US" sz="3000">
                <a:solidFill>
                  <a:srgbClr val="0A7DB4"/>
                </a:solidFill>
                <a:latin typeface="Montserrat Classic"/>
              </a:rPr>
              <a:t>, that constitute only </a:t>
            </a:r>
            <a:r>
              <a:rPr lang="en-US" sz="3000">
                <a:solidFill>
                  <a:srgbClr val="FF0503"/>
                </a:solidFill>
                <a:latin typeface="Montserrat Classic Bold"/>
              </a:rPr>
              <a:t>1.19%</a:t>
            </a:r>
            <a:r>
              <a:rPr lang="en-US" sz="3000">
                <a:solidFill>
                  <a:srgbClr val="FF0503"/>
                </a:solidFill>
                <a:latin typeface="Montserrat Classic"/>
              </a:rPr>
              <a:t> </a:t>
            </a:r>
            <a:r>
              <a:rPr lang="en-US" sz="3000">
                <a:solidFill>
                  <a:srgbClr val="0A7DB4"/>
                </a:solidFill>
                <a:latin typeface="Montserrat Classic"/>
              </a:rPr>
              <a:t>of total investment i.e. </a:t>
            </a:r>
            <a:r>
              <a:rPr lang="en-US" sz="3000">
                <a:solidFill>
                  <a:srgbClr val="121113"/>
                </a:solidFill>
                <a:latin typeface="Montserrat Classic Bold"/>
              </a:rPr>
              <a:t>99133.47 Cr.</a:t>
            </a:r>
          </a:p>
        </p:txBody>
      </p:sp>
      <p:sp>
        <p:nvSpPr>
          <p:cNvPr id="22" name="TextBox 22"/>
          <p:cNvSpPr txBox="1"/>
          <p:nvPr/>
        </p:nvSpPr>
        <p:spPr>
          <a:xfrm>
            <a:off x="1028700" y="4848225"/>
            <a:ext cx="2071894" cy="523875"/>
          </a:xfrm>
          <a:prstGeom prst="rect">
            <a:avLst/>
          </a:prstGeom>
        </p:spPr>
        <p:txBody>
          <a:bodyPr lIns="0" tIns="0" rIns="0" bIns="0" rtlCol="0" anchor="t">
            <a:spAutoFit/>
          </a:bodyPr>
          <a:lstStyle/>
          <a:p>
            <a:pPr algn="just">
              <a:lnSpc>
                <a:spcPts val="4200"/>
              </a:lnSpc>
            </a:pPr>
            <a:r>
              <a:rPr lang="en-US" sz="3000" u="sng">
                <a:solidFill>
                  <a:srgbClr val="121113"/>
                </a:solidFill>
                <a:latin typeface="Montserrat Classic Bold"/>
              </a:rPr>
              <a:t>Insight:</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79334" y="202722"/>
            <a:ext cx="1000196" cy="766817"/>
          </a:xfrm>
          <a:custGeom>
            <a:avLst/>
            <a:gdLst/>
            <a:ahLst/>
            <a:cxnLst/>
            <a:rect l="l" t="t" r="r" b="b"/>
            <a:pathLst>
              <a:path w="1000196" h="766817">
                <a:moveTo>
                  <a:pt x="0" y="0"/>
                </a:moveTo>
                <a:lnTo>
                  <a:pt x="1000195" y="0"/>
                </a:lnTo>
                <a:lnTo>
                  <a:pt x="1000195" y="766816"/>
                </a:lnTo>
                <a:lnTo>
                  <a:pt x="0" y="766816"/>
                </a:lnTo>
                <a:lnTo>
                  <a:pt x="0" y="0"/>
                </a:lnTo>
                <a:close/>
              </a:path>
            </a:pathLst>
          </a:custGeom>
          <a:blipFill>
            <a:blip r:embed="rId2"/>
            <a:stretch>
              <a:fillRect/>
            </a:stretch>
          </a:blipFill>
        </p:spPr>
      </p:sp>
      <p:grpSp>
        <p:nvGrpSpPr>
          <p:cNvPr id="3" name="Group 3"/>
          <p:cNvGrpSpPr/>
          <p:nvPr/>
        </p:nvGrpSpPr>
        <p:grpSpPr>
          <a:xfrm>
            <a:off x="571440" y="0"/>
            <a:ext cx="5205680" cy="344027"/>
            <a:chOff x="0" y="0"/>
            <a:chExt cx="1371043" cy="90608"/>
          </a:xfrm>
        </p:grpSpPr>
        <p:sp>
          <p:nvSpPr>
            <p:cNvPr id="4" name="Freeform 4"/>
            <p:cNvSpPr/>
            <p:nvPr/>
          </p:nvSpPr>
          <p:spPr>
            <a:xfrm>
              <a:off x="0" y="0"/>
              <a:ext cx="1371043" cy="90608"/>
            </a:xfrm>
            <a:custGeom>
              <a:avLst/>
              <a:gdLst/>
              <a:ahLst/>
              <a:cxnLst/>
              <a:rect l="l" t="t" r="r" b="b"/>
              <a:pathLst>
                <a:path w="1371043" h="90608">
                  <a:moveTo>
                    <a:pt x="0" y="0"/>
                  </a:moveTo>
                  <a:lnTo>
                    <a:pt x="1371043" y="0"/>
                  </a:lnTo>
                  <a:lnTo>
                    <a:pt x="1371043" y="90608"/>
                  </a:lnTo>
                  <a:lnTo>
                    <a:pt x="0" y="90608"/>
                  </a:lnTo>
                  <a:close/>
                </a:path>
              </a:pathLst>
            </a:custGeom>
            <a:solidFill>
              <a:srgbClr val="0A7DB4"/>
            </a:solidFill>
          </p:spPr>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grpSp>
        <p:nvGrpSpPr>
          <p:cNvPr id="6" name="Group 6"/>
          <p:cNvGrpSpPr/>
          <p:nvPr/>
        </p:nvGrpSpPr>
        <p:grpSpPr>
          <a:xfrm>
            <a:off x="5929290" y="0"/>
            <a:ext cx="2185941" cy="315766"/>
            <a:chOff x="0" y="0"/>
            <a:chExt cx="575721" cy="83165"/>
          </a:xfrm>
        </p:grpSpPr>
        <p:sp>
          <p:nvSpPr>
            <p:cNvPr id="7" name="Freeform 7"/>
            <p:cNvSpPr/>
            <p:nvPr/>
          </p:nvSpPr>
          <p:spPr>
            <a:xfrm>
              <a:off x="0" y="0"/>
              <a:ext cx="575721" cy="83165"/>
            </a:xfrm>
            <a:custGeom>
              <a:avLst/>
              <a:gdLst/>
              <a:ahLst/>
              <a:cxnLst/>
              <a:rect l="l" t="t" r="r" b="b"/>
              <a:pathLst>
                <a:path w="575721" h="83165">
                  <a:moveTo>
                    <a:pt x="0" y="0"/>
                  </a:moveTo>
                  <a:lnTo>
                    <a:pt x="575721" y="0"/>
                  </a:lnTo>
                  <a:lnTo>
                    <a:pt x="575721" y="83165"/>
                  </a:lnTo>
                  <a:lnTo>
                    <a:pt x="0" y="83165"/>
                  </a:lnTo>
                  <a:close/>
                </a:path>
              </a:pathLst>
            </a:custGeom>
            <a:solidFill>
              <a:srgbClr val="039B80"/>
            </a:solidFill>
          </p:spPr>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sp>
        <p:nvSpPr>
          <p:cNvPr id="9" name="AutoShape 9"/>
          <p:cNvSpPr/>
          <p:nvPr/>
        </p:nvSpPr>
        <p:spPr>
          <a:xfrm flipV="1">
            <a:off x="304785" y="4133609"/>
            <a:ext cx="7761302" cy="0"/>
          </a:xfrm>
          <a:prstGeom prst="line">
            <a:avLst/>
          </a:prstGeom>
          <a:ln w="38100" cap="flat">
            <a:solidFill>
              <a:srgbClr val="000000"/>
            </a:solidFill>
            <a:prstDash val="solid"/>
            <a:headEnd type="none" w="sm" len="sm"/>
            <a:tailEnd type="none" w="sm" len="sm"/>
          </a:ln>
        </p:spPr>
      </p:sp>
      <p:sp>
        <p:nvSpPr>
          <p:cNvPr id="10" name="AutoShape 10"/>
          <p:cNvSpPr/>
          <p:nvPr/>
        </p:nvSpPr>
        <p:spPr>
          <a:xfrm flipV="1">
            <a:off x="304831" y="2089043"/>
            <a:ext cx="7766479" cy="19050"/>
          </a:xfrm>
          <a:prstGeom prst="line">
            <a:avLst/>
          </a:prstGeom>
          <a:ln w="38100" cap="flat">
            <a:solidFill>
              <a:srgbClr val="000000"/>
            </a:solidFill>
            <a:prstDash val="solid"/>
            <a:headEnd type="none" w="sm" len="sm"/>
            <a:tailEnd type="none" w="sm" len="sm"/>
          </a:ln>
        </p:spPr>
      </p:sp>
      <p:sp>
        <p:nvSpPr>
          <p:cNvPr id="11" name="AutoShape 11"/>
          <p:cNvSpPr/>
          <p:nvPr/>
        </p:nvSpPr>
        <p:spPr>
          <a:xfrm flipV="1">
            <a:off x="304785" y="2098568"/>
            <a:ext cx="0" cy="2015991"/>
          </a:xfrm>
          <a:prstGeom prst="line">
            <a:avLst/>
          </a:prstGeom>
          <a:ln w="38100" cap="flat">
            <a:solidFill>
              <a:srgbClr val="000000"/>
            </a:solidFill>
            <a:prstDash val="solid"/>
            <a:headEnd type="none" w="sm" len="sm"/>
            <a:tailEnd type="none" w="sm" len="sm"/>
          </a:ln>
        </p:spPr>
      </p:sp>
      <p:sp>
        <p:nvSpPr>
          <p:cNvPr id="12" name="AutoShape 12"/>
          <p:cNvSpPr/>
          <p:nvPr/>
        </p:nvSpPr>
        <p:spPr>
          <a:xfrm flipH="1" flipV="1">
            <a:off x="8052307" y="2107832"/>
            <a:ext cx="13779" cy="2044827"/>
          </a:xfrm>
          <a:prstGeom prst="line">
            <a:avLst/>
          </a:prstGeom>
          <a:ln w="38100" cap="flat">
            <a:solidFill>
              <a:srgbClr val="000000"/>
            </a:solidFill>
            <a:prstDash val="solid"/>
            <a:headEnd type="none" w="sm" len="sm"/>
            <a:tailEnd type="none" w="sm" len="sm"/>
          </a:ln>
        </p:spPr>
      </p:sp>
      <p:sp>
        <p:nvSpPr>
          <p:cNvPr id="13" name="Freeform 13"/>
          <p:cNvSpPr/>
          <p:nvPr/>
        </p:nvSpPr>
        <p:spPr>
          <a:xfrm>
            <a:off x="593482" y="4785385"/>
            <a:ext cx="2446748" cy="716230"/>
          </a:xfrm>
          <a:custGeom>
            <a:avLst/>
            <a:gdLst/>
            <a:ahLst/>
            <a:cxnLst/>
            <a:rect l="l" t="t" r="r" b="b"/>
            <a:pathLst>
              <a:path w="2446748" h="716230">
                <a:moveTo>
                  <a:pt x="0" y="0"/>
                </a:moveTo>
                <a:lnTo>
                  <a:pt x="2446749" y="0"/>
                </a:lnTo>
                <a:lnTo>
                  <a:pt x="2446749" y="716230"/>
                </a:lnTo>
                <a:lnTo>
                  <a:pt x="0" y="71623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4" name="Freeform 14"/>
          <p:cNvSpPr/>
          <p:nvPr/>
        </p:nvSpPr>
        <p:spPr>
          <a:xfrm>
            <a:off x="7828579" y="1641369"/>
            <a:ext cx="1043743" cy="373138"/>
          </a:xfrm>
          <a:custGeom>
            <a:avLst/>
            <a:gdLst/>
            <a:ahLst/>
            <a:cxnLst/>
            <a:rect l="l" t="t" r="r" b="b"/>
            <a:pathLst>
              <a:path w="1043743" h="373138">
                <a:moveTo>
                  <a:pt x="0" y="0"/>
                </a:moveTo>
                <a:lnTo>
                  <a:pt x="1043743" y="0"/>
                </a:lnTo>
                <a:lnTo>
                  <a:pt x="1043743" y="373138"/>
                </a:lnTo>
                <a:lnTo>
                  <a:pt x="0" y="37313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5" name="Freeform 15"/>
          <p:cNvSpPr/>
          <p:nvPr/>
        </p:nvSpPr>
        <p:spPr>
          <a:xfrm>
            <a:off x="359714" y="2277498"/>
            <a:ext cx="7673543" cy="1643960"/>
          </a:xfrm>
          <a:custGeom>
            <a:avLst/>
            <a:gdLst/>
            <a:ahLst/>
            <a:cxnLst/>
            <a:rect l="l" t="t" r="r" b="b"/>
            <a:pathLst>
              <a:path w="7673543" h="1643960">
                <a:moveTo>
                  <a:pt x="0" y="0"/>
                </a:moveTo>
                <a:lnTo>
                  <a:pt x="7673543" y="0"/>
                </a:lnTo>
                <a:lnTo>
                  <a:pt x="7673543" y="1643960"/>
                </a:lnTo>
                <a:lnTo>
                  <a:pt x="0" y="1643960"/>
                </a:lnTo>
                <a:lnTo>
                  <a:pt x="0" y="0"/>
                </a:lnTo>
                <a:close/>
              </a:path>
            </a:pathLst>
          </a:custGeom>
          <a:blipFill>
            <a:blip r:embed="rId7"/>
            <a:stretch>
              <a:fillRect l="-95699" t="-560403" r="-210000" b="-404279"/>
            </a:stretch>
          </a:blipFill>
        </p:spPr>
      </p:sp>
      <p:sp>
        <p:nvSpPr>
          <p:cNvPr id="16" name="Freeform 16"/>
          <p:cNvSpPr/>
          <p:nvPr/>
        </p:nvSpPr>
        <p:spPr>
          <a:xfrm>
            <a:off x="8786014" y="2098568"/>
            <a:ext cx="9207208" cy="5103873"/>
          </a:xfrm>
          <a:custGeom>
            <a:avLst/>
            <a:gdLst/>
            <a:ahLst/>
            <a:cxnLst/>
            <a:rect l="l" t="t" r="r" b="b"/>
            <a:pathLst>
              <a:path w="9207208" h="5103873">
                <a:moveTo>
                  <a:pt x="0" y="0"/>
                </a:moveTo>
                <a:lnTo>
                  <a:pt x="9207208" y="0"/>
                </a:lnTo>
                <a:lnTo>
                  <a:pt x="9207208" y="5103874"/>
                </a:lnTo>
                <a:lnTo>
                  <a:pt x="0" y="5103874"/>
                </a:lnTo>
                <a:lnTo>
                  <a:pt x="0" y="0"/>
                </a:lnTo>
                <a:close/>
              </a:path>
            </a:pathLst>
          </a:custGeom>
          <a:blipFill>
            <a:blip r:embed="rId8"/>
            <a:stretch>
              <a:fillRect/>
            </a:stretch>
          </a:blipFill>
        </p:spPr>
      </p:sp>
      <p:sp>
        <p:nvSpPr>
          <p:cNvPr id="17" name="TextBox 17"/>
          <p:cNvSpPr txBox="1"/>
          <p:nvPr/>
        </p:nvSpPr>
        <p:spPr>
          <a:xfrm>
            <a:off x="2704340" y="8794697"/>
            <a:ext cx="12879320" cy="898631"/>
          </a:xfrm>
          <a:prstGeom prst="rect">
            <a:avLst/>
          </a:prstGeom>
        </p:spPr>
        <p:txBody>
          <a:bodyPr lIns="0" tIns="0" rIns="0" bIns="0" rtlCol="0" anchor="t">
            <a:spAutoFit/>
          </a:bodyPr>
          <a:lstStyle/>
          <a:p>
            <a:pPr algn="ctr">
              <a:lnSpc>
                <a:spcPts val="2444"/>
              </a:lnSpc>
            </a:pPr>
            <a:endParaRPr/>
          </a:p>
          <a:p>
            <a:pPr algn="ctr">
              <a:lnSpc>
                <a:spcPts val="2444"/>
              </a:lnSpc>
            </a:pPr>
            <a:r>
              <a:rPr lang="en-US" sz="1745">
                <a:solidFill>
                  <a:srgbClr val="000000"/>
                </a:solidFill>
                <a:latin typeface="Canva Sans Bold Italics"/>
              </a:rPr>
              <a:t>Top Ranked Data Science &amp; Analytics Education Provider since 2007</a:t>
            </a:r>
          </a:p>
          <a:p>
            <a:pPr algn="ctr">
              <a:lnSpc>
                <a:spcPts val="2444"/>
              </a:lnSpc>
            </a:pPr>
            <a:endParaRPr/>
          </a:p>
        </p:txBody>
      </p:sp>
      <p:sp>
        <p:nvSpPr>
          <p:cNvPr id="18" name="TextBox 18"/>
          <p:cNvSpPr txBox="1"/>
          <p:nvPr/>
        </p:nvSpPr>
        <p:spPr>
          <a:xfrm>
            <a:off x="2873432" y="9635285"/>
            <a:ext cx="12541135" cy="318770"/>
          </a:xfrm>
          <a:prstGeom prst="rect">
            <a:avLst/>
          </a:prstGeom>
        </p:spPr>
        <p:txBody>
          <a:bodyPr lIns="0" tIns="0" rIns="0" bIns="0" rtlCol="0" anchor="t">
            <a:spAutoFit/>
          </a:bodyPr>
          <a:lstStyle/>
          <a:p>
            <a:pPr algn="ctr">
              <a:lnSpc>
                <a:spcPts val="2380"/>
              </a:lnSpc>
            </a:pPr>
            <a:r>
              <a:rPr lang="en-US" sz="1700">
                <a:solidFill>
                  <a:srgbClr val="A6A6A6"/>
                </a:solidFill>
                <a:latin typeface="Calibri (MS)"/>
              </a:rPr>
              <a:t>Ivy Professional School - Top Ranked Corporate Education Provider</a:t>
            </a:r>
          </a:p>
        </p:txBody>
      </p:sp>
      <p:sp>
        <p:nvSpPr>
          <p:cNvPr id="19" name="TextBox 19"/>
          <p:cNvSpPr txBox="1"/>
          <p:nvPr/>
        </p:nvSpPr>
        <p:spPr>
          <a:xfrm>
            <a:off x="500002" y="642906"/>
            <a:ext cx="16569604" cy="630555"/>
          </a:xfrm>
          <a:prstGeom prst="rect">
            <a:avLst/>
          </a:prstGeom>
        </p:spPr>
        <p:txBody>
          <a:bodyPr lIns="0" tIns="0" rIns="0" bIns="0" rtlCol="0" anchor="t">
            <a:spAutoFit/>
          </a:bodyPr>
          <a:lstStyle/>
          <a:p>
            <a:pPr algn="just">
              <a:lnSpc>
                <a:spcPts val="4860"/>
              </a:lnSpc>
            </a:pPr>
            <a:r>
              <a:rPr lang="en-US" sz="4500" dirty="0">
                <a:solidFill>
                  <a:srgbClr val="000000"/>
                </a:solidFill>
                <a:latin typeface="Montserrat Classic Bold"/>
              </a:rPr>
              <a:t>Sectors that have generated highest employment</a:t>
            </a:r>
          </a:p>
        </p:txBody>
      </p:sp>
      <p:sp>
        <p:nvSpPr>
          <p:cNvPr id="20" name="TextBox 20"/>
          <p:cNvSpPr txBox="1"/>
          <p:nvPr/>
        </p:nvSpPr>
        <p:spPr>
          <a:xfrm>
            <a:off x="423422" y="5949157"/>
            <a:ext cx="8095892" cy="1823085"/>
          </a:xfrm>
          <a:prstGeom prst="rect">
            <a:avLst/>
          </a:prstGeom>
        </p:spPr>
        <p:txBody>
          <a:bodyPr lIns="0" tIns="0" rIns="0" bIns="0" rtlCol="0" anchor="t">
            <a:spAutoFit/>
          </a:bodyPr>
          <a:lstStyle/>
          <a:p>
            <a:pPr algn="just">
              <a:lnSpc>
                <a:spcPts val="4920"/>
              </a:lnSpc>
            </a:pPr>
            <a:r>
              <a:rPr lang="en-US" sz="3000">
                <a:solidFill>
                  <a:srgbClr val="0A7DB4"/>
                </a:solidFill>
                <a:latin typeface="Montserrat Classic"/>
              </a:rPr>
              <a:t>These three sectors contributed the most towards the growth of the state by employment generation</a:t>
            </a:r>
          </a:p>
        </p:txBody>
      </p:sp>
      <p:sp>
        <p:nvSpPr>
          <p:cNvPr id="21" name="TextBox 21"/>
          <p:cNvSpPr txBox="1"/>
          <p:nvPr/>
        </p:nvSpPr>
        <p:spPr>
          <a:xfrm>
            <a:off x="1028700" y="4848225"/>
            <a:ext cx="2071894" cy="523875"/>
          </a:xfrm>
          <a:prstGeom prst="rect">
            <a:avLst/>
          </a:prstGeom>
        </p:spPr>
        <p:txBody>
          <a:bodyPr lIns="0" tIns="0" rIns="0" bIns="0" rtlCol="0" anchor="t">
            <a:spAutoFit/>
          </a:bodyPr>
          <a:lstStyle/>
          <a:p>
            <a:pPr algn="just">
              <a:lnSpc>
                <a:spcPts val="4200"/>
              </a:lnSpc>
            </a:pPr>
            <a:r>
              <a:rPr lang="en-US" sz="3000" u="sng">
                <a:solidFill>
                  <a:srgbClr val="121113"/>
                </a:solidFill>
                <a:latin typeface="Montserrat Classic Bold"/>
              </a:rPr>
              <a:t>Insight:</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79334" y="202722"/>
            <a:ext cx="1000196" cy="766817"/>
          </a:xfrm>
          <a:custGeom>
            <a:avLst/>
            <a:gdLst/>
            <a:ahLst/>
            <a:cxnLst/>
            <a:rect l="l" t="t" r="r" b="b"/>
            <a:pathLst>
              <a:path w="1000196" h="766817">
                <a:moveTo>
                  <a:pt x="0" y="0"/>
                </a:moveTo>
                <a:lnTo>
                  <a:pt x="1000195" y="0"/>
                </a:lnTo>
                <a:lnTo>
                  <a:pt x="1000195" y="766816"/>
                </a:lnTo>
                <a:lnTo>
                  <a:pt x="0" y="766816"/>
                </a:lnTo>
                <a:lnTo>
                  <a:pt x="0" y="0"/>
                </a:lnTo>
                <a:close/>
              </a:path>
            </a:pathLst>
          </a:custGeom>
          <a:blipFill>
            <a:blip r:embed="rId2"/>
            <a:stretch>
              <a:fillRect/>
            </a:stretch>
          </a:blipFill>
        </p:spPr>
      </p:sp>
      <p:grpSp>
        <p:nvGrpSpPr>
          <p:cNvPr id="3" name="Group 3"/>
          <p:cNvGrpSpPr/>
          <p:nvPr/>
        </p:nvGrpSpPr>
        <p:grpSpPr>
          <a:xfrm>
            <a:off x="571440" y="0"/>
            <a:ext cx="5205680" cy="344027"/>
            <a:chOff x="0" y="0"/>
            <a:chExt cx="1371043" cy="90608"/>
          </a:xfrm>
        </p:grpSpPr>
        <p:sp>
          <p:nvSpPr>
            <p:cNvPr id="4" name="Freeform 4"/>
            <p:cNvSpPr/>
            <p:nvPr/>
          </p:nvSpPr>
          <p:spPr>
            <a:xfrm>
              <a:off x="0" y="0"/>
              <a:ext cx="1371043" cy="90608"/>
            </a:xfrm>
            <a:custGeom>
              <a:avLst/>
              <a:gdLst/>
              <a:ahLst/>
              <a:cxnLst/>
              <a:rect l="l" t="t" r="r" b="b"/>
              <a:pathLst>
                <a:path w="1371043" h="90608">
                  <a:moveTo>
                    <a:pt x="0" y="0"/>
                  </a:moveTo>
                  <a:lnTo>
                    <a:pt x="1371043" y="0"/>
                  </a:lnTo>
                  <a:lnTo>
                    <a:pt x="1371043" y="90608"/>
                  </a:lnTo>
                  <a:lnTo>
                    <a:pt x="0" y="90608"/>
                  </a:lnTo>
                  <a:close/>
                </a:path>
              </a:pathLst>
            </a:custGeom>
            <a:solidFill>
              <a:srgbClr val="0A7DB4"/>
            </a:solidFill>
          </p:spPr>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grpSp>
        <p:nvGrpSpPr>
          <p:cNvPr id="6" name="Group 6"/>
          <p:cNvGrpSpPr/>
          <p:nvPr/>
        </p:nvGrpSpPr>
        <p:grpSpPr>
          <a:xfrm>
            <a:off x="5929290" y="0"/>
            <a:ext cx="2185941" cy="315766"/>
            <a:chOff x="0" y="0"/>
            <a:chExt cx="575721" cy="83165"/>
          </a:xfrm>
        </p:grpSpPr>
        <p:sp>
          <p:nvSpPr>
            <p:cNvPr id="7" name="Freeform 7"/>
            <p:cNvSpPr/>
            <p:nvPr/>
          </p:nvSpPr>
          <p:spPr>
            <a:xfrm>
              <a:off x="0" y="0"/>
              <a:ext cx="575721" cy="83165"/>
            </a:xfrm>
            <a:custGeom>
              <a:avLst/>
              <a:gdLst/>
              <a:ahLst/>
              <a:cxnLst/>
              <a:rect l="l" t="t" r="r" b="b"/>
              <a:pathLst>
                <a:path w="575721" h="83165">
                  <a:moveTo>
                    <a:pt x="0" y="0"/>
                  </a:moveTo>
                  <a:lnTo>
                    <a:pt x="575721" y="0"/>
                  </a:lnTo>
                  <a:lnTo>
                    <a:pt x="575721" y="83165"/>
                  </a:lnTo>
                  <a:lnTo>
                    <a:pt x="0" y="83165"/>
                  </a:lnTo>
                  <a:close/>
                </a:path>
              </a:pathLst>
            </a:custGeom>
            <a:solidFill>
              <a:srgbClr val="039B80"/>
            </a:solidFill>
          </p:spPr>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sp>
        <p:nvSpPr>
          <p:cNvPr id="9" name="Freeform 9"/>
          <p:cNvSpPr/>
          <p:nvPr/>
        </p:nvSpPr>
        <p:spPr>
          <a:xfrm>
            <a:off x="12410448" y="2147827"/>
            <a:ext cx="2446748" cy="716230"/>
          </a:xfrm>
          <a:custGeom>
            <a:avLst/>
            <a:gdLst/>
            <a:ahLst/>
            <a:cxnLst/>
            <a:rect l="l" t="t" r="r" b="b"/>
            <a:pathLst>
              <a:path w="2446748" h="716230">
                <a:moveTo>
                  <a:pt x="0" y="0"/>
                </a:moveTo>
                <a:lnTo>
                  <a:pt x="2446749" y="0"/>
                </a:lnTo>
                <a:lnTo>
                  <a:pt x="2446749" y="716230"/>
                </a:lnTo>
                <a:lnTo>
                  <a:pt x="0" y="71623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0" name="Freeform 10"/>
          <p:cNvSpPr/>
          <p:nvPr/>
        </p:nvSpPr>
        <p:spPr>
          <a:xfrm>
            <a:off x="593482" y="1642135"/>
            <a:ext cx="11520377" cy="7181137"/>
          </a:xfrm>
          <a:custGeom>
            <a:avLst/>
            <a:gdLst/>
            <a:ahLst/>
            <a:cxnLst/>
            <a:rect l="l" t="t" r="r" b="b"/>
            <a:pathLst>
              <a:path w="11520377" h="7181137">
                <a:moveTo>
                  <a:pt x="0" y="0"/>
                </a:moveTo>
                <a:lnTo>
                  <a:pt x="11520377" y="0"/>
                </a:lnTo>
                <a:lnTo>
                  <a:pt x="11520377" y="7181137"/>
                </a:lnTo>
                <a:lnTo>
                  <a:pt x="0" y="7181137"/>
                </a:lnTo>
                <a:lnTo>
                  <a:pt x="0" y="0"/>
                </a:lnTo>
                <a:close/>
              </a:path>
            </a:pathLst>
          </a:custGeom>
          <a:blipFill>
            <a:blip r:embed="rId5"/>
            <a:stretch>
              <a:fillRect/>
            </a:stretch>
          </a:blipFill>
        </p:spPr>
      </p:sp>
      <p:sp>
        <p:nvSpPr>
          <p:cNvPr id="11" name="TextBox 11"/>
          <p:cNvSpPr txBox="1"/>
          <p:nvPr/>
        </p:nvSpPr>
        <p:spPr>
          <a:xfrm>
            <a:off x="2704340" y="8794697"/>
            <a:ext cx="12879320" cy="898631"/>
          </a:xfrm>
          <a:prstGeom prst="rect">
            <a:avLst/>
          </a:prstGeom>
        </p:spPr>
        <p:txBody>
          <a:bodyPr lIns="0" tIns="0" rIns="0" bIns="0" rtlCol="0" anchor="t">
            <a:spAutoFit/>
          </a:bodyPr>
          <a:lstStyle/>
          <a:p>
            <a:pPr algn="ctr">
              <a:lnSpc>
                <a:spcPts val="2444"/>
              </a:lnSpc>
            </a:pPr>
            <a:endParaRPr/>
          </a:p>
          <a:p>
            <a:pPr algn="ctr">
              <a:lnSpc>
                <a:spcPts val="2444"/>
              </a:lnSpc>
            </a:pPr>
            <a:r>
              <a:rPr lang="en-US" sz="1745">
                <a:solidFill>
                  <a:srgbClr val="000000"/>
                </a:solidFill>
                <a:latin typeface="Canva Sans Bold Italics"/>
              </a:rPr>
              <a:t>Top Ranked Data Science &amp; Analytics Education Provider since 2007</a:t>
            </a:r>
          </a:p>
          <a:p>
            <a:pPr algn="ctr">
              <a:lnSpc>
                <a:spcPts val="2444"/>
              </a:lnSpc>
            </a:pPr>
            <a:endParaRPr/>
          </a:p>
        </p:txBody>
      </p:sp>
      <p:sp>
        <p:nvSpPr>
          <p:cNvPr id="12" name="TextBox 12"/>
          <p:cNvSpPr txBox="1"/>
          <p:nvPr/>
        </p:nvSpPr>
        <p:spPr>
          <a:xfrm>
            <a:off x="2873432" y="9635285"/>
            <a:ext cx="12541135" cy="318770"/>
          </a:xfrm>
          <a:prstGeom prst="rect">
            <a:avLst/>
          </a:prstGeom>
        </p:spPr>
        <p:txBody>
          <a:bodyPr lIns="0" tIns="0" rIns="0" bIns="0" rtlCol="0" anchor="t">
            <a:spAutoFit/>
          </a:bodyPr>
          <a:lstStyle/>
          <a:p>
            <a:pPr algn="ctr">
              <a:lnSpc>
                <a:spcPts val="2380"/>
              </a:lnSpc>
            </a:pPr>
            <a:r>
              <a:rPr lang="en-US" sz="1700">
                <a:solidFill>
                  <a:srgbClr val="A6A6A6"/>
                </a:solidFill>
                <a:latin typeface="Calibri (MS)"/>
              </a:rPr>
              <a:t>Ivy Professional School - Top Ranked Corporate Education Provider</a:t>
            </a:r>
          </a:p>
        </p:txBody>
      </p:sp>
      <p:sp>
        <p:nvSpPr>
          <p:cNvPr id="13" name="TextBox 13"/>
          <p:cNvSpPr txBox="1"/>
          <p:nvPr/>
        </p:nvSpPr>
        <p:spPr>
          <a:xfrm>
            <a:off x="593482" y="630580"/>
            <a:ext cx="16569604" cy="630555"/>
          </a:xfrm>
          <a:prstGeom prst="rect">
            <a:avLst/>
          </a:prstGeom>
        </p:spPr>
        <p:txBody>
          <a:bodyPr lIns="0" tIns="0" rIns="0" bIns="0" rtlCol="0" anchor="t">
            <a:spAutoFit/>
          </a:bodyPr>
          <a:lstStyle/>
          <a:p>
            <a:pPr algn="just">
              <a:lnSpc>
                <a:spcPts val="4860"/>
              </a:lnSpc>
            </a:pPr>
            <a:r>
              <a:rPr lang="en-US" sz="4500">
                <a:solidFill>
                  <a:srgbClr val="000000"/>
                </a:solidFill>
                <a:latin typeface="Montserrat Classic Bold"/>
              </a:rPr>
              <a:t>Quarter wise investment trend</a:t>
            </a:r>
          </a:p>
        </p:txBody>
      </p:sp>
      <p:sp>
        <p:nvSpPr>
          <p:cNvPr id="14" name="TextBox 14"/>
          <p:cNvSpPr txBox="1"/>
          <p:nvPr/>
        </p:nvSpPr>
        <p:spPr>
          <a:xfrm>
            <a:off x="12410448" y="3299063"/>
            <a:ext cx="5168983" cy="3680460"/>
          </a:xfrm>
          <a:prstGeom prst="rect">
            <a:avLst/>
          </a:prstGeom>
        </p:spPr>
        <p:txBody>
          <a:bodyPr lIns="0" tIns="0" rIns="0" bIns="0" rtlCol="0" anchor="t">
            <a:spAutoFit/>
          </a:bodyPr>
          <a:lstStyle/>
          <a:p>
            <a:pPr algn="just">
              <a:lnSpc>
                <a:spcPts val="4920"/>
              </a:lnSpc>
            </a:pPr>
            <a:r>
              <a:rPr lang="en-US" sz="3000">
                <a:solidFill>
                  <a:srgbClr val="0A7DB4"/>
                </a:solidFill>
                <a:latin typeface="Montserrat Classic"/>
              </a:rPr>
              <a:t>The trend shows that </a:t>
            </a:r>
            <a:r>
              <a:rPr lang="en-US" sz="3000">
                <a:solidFill>
                  <a:srgbClr val="039B80"/>
                </a:solidFill>
                <a:latin typeface="Montserrat Classic Bold"/>
              </a:rPr>
              <a:t>Quarter-4</a:t>
            </a:r>
            <a:r>
              <a:rPr lang="en-US" sz="3000">
                <a:solidFill>
                  <a:srgbClr val="0A7DB4"/>
                </a:solidFill>
                <a:latin typeface="Montserrat Classic"/>
              </a:rPr>
              <a:t> has witnessed the </a:t>
            </a:r>
            <a:r>
              <a:rPr lang="en-US" sz="3000">
                <a:solidFill>
                  <a:srgbClr val="039B80"/>
                </a:solidFill>
                <a:latin typeface="Montserrat Classic Bold"/>
              </a:rPr>
              <a:t>highest</a:t>
            </a:r>
            <a:r>
              <a:rPr lang="en-US" sz="3000">
                <a:solidFill>
                  <a:srgbClr val="0A7DB4"/>
                </a:solidFill>
                <a:latin typeface="Montserrat Classic"/>
              </a:rPr>
              <a:t> investment in every year whereas </a:t>
            </a:r>
            <a:r>
              <a:rPr lang="en-US" sz="3000">
                <a:solidFill>
                  <a:srgbClr val="FF0503"/>
                </a:solidFill>
                <a:latin typeface="Montserrat Classic Bold"/>
              </a:rPr>
              <a:t>Quarter-1</a:t>
            </a:r>
            <a:r>
              <a:rPr lang="en-US" sz="3000">
                <a:solidFill>
                  <a:srgbClr val="0A7DB4"/>
                </a:solidFill>
                <a:latin typeface="Montserrat Classic"/>
              </a:rPr>
              <a:t> has witnessed the </a:t>
            </a:r>
            <a:r>
              <a:rPr lang="en-US" sz="3000">
                <a:solidFill>
                  <a:srgbClr val="FF0503"/>
                </a:solidFill>
                <a:latin typeface="Montserrat Classic Bold"/>
              </a:rPr>
              <a:t>lowest </a:t>
            </a:r>
            <a:r>
              <a:rPr lang="en-US" sz="3000">
                <a:solidFill>
                  <a:srgbClr val="0A7DB4"/>
                </a:solidFill>
                <a:latin typeface="Montserrat Classic"/>
              </a:rPr>
              <a:t>investment.</a:t>
            </a:r>
          </a:p>
        </p:txBody>
      </p:sp>
      <p:sp>
        <p:nvSpPr>
          <p:cNvPr id="15" name="TextBox 15"/>
          <p:cNvSpPr txBox="1"/>
          <p:nvPr/>
        </p:nvSpPr>
        <p:spPr>
          <a:xfrm>
            <a:off x="12923046" y="2210667"/>
            <a:ext cx="2071894" cy="523875"/>
          </a:xfrm>
          <a:prstGeom prst="rect">
            <a:avLst/>
          </a:prstGeom>
        </p:spPr>
        <p:txBody>
          <a:bodyPr lIns="0" tIns="0" rIns="0" bIns="0" rtlCol="0" anchor="t">
            <a:spAutoFit/>
          </a:bodyPr>
          <a:lstStyle/>
          <a:p>
            <a:pPr algn="just">
              <a:lnSpc>
                <a:spcPts val="4200"/>
              </a:lnSpc>
            </a:pPr>
            <a:r>
              <a:rPr lang="en-US" sz="3000" u="sng">
                <a:solidFill>
                  <a:srgbClr val="121113"/>
                </a:solidFill>
                <a:latin typeface="Montserrat Classic Bold"/>
              </a:rPr>
              <a:t>Insight:</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79334" y="202722"/>
            <a:ext cx="1000196" cy="766817"/>
          </a:xfrm>
          <a:custGeom>
            <a:avLst/>
            <a:gdLst/>
            <a:ahLst/>
            <a:cxnLst/>
            <a:rect l="l" t="t" r="r" b="b"/>
            <a:pathLst>
              <a:path w="1000196" h="766817">
                <a:moveTo>
                  <a:pt x="0" y="0"/>
                </a:moveTo>
                <a:lnTo>
                  <a:pt x="1000195" y="0"/>
                </a:lnTo>
                <a:lnTo>
                  <a:pt x="1000195" y="766816"/>
                </a:lnTo>
                <a:lnTo>
                  <a:pt x="0" y="766816"/>
                </a:lnTo>
                <a:lnTo>
                  <a:pt x="0" y="0"/>
                </a:lnTo>
                <a:close/>
              </a:path>
            </a:pathLst>
          </a:custGeom>
          <a:blipFill>
            <a:blip r:embed="rId2"/>
            <a:stretch>
              <a:fillRect/>
            </a:stretch>
          </a:blipFill>
        </p:spPr>
      </p:sp>
      <p:grpSp>
        <p:nvGrpSpPr>
          <p:cNvPr id="3" name="Group 3"/>
          <p:cNvGrpSpPr/>
          <p:nvPr/>
        </p:nvGrpSpPr>
        <p:grpSpPr>
          <a:xfrm>
            <a:off x="580734" y="0"/>
            <a:ext cx="5205680" cy="344027"/>
            <a:chOff x="0" y="0"/>
            <a:chExt cx="1371043" cy="90608"/>
          </a:xfrm>
        </p:grpSpPr>
        <p:sp>
          <p:nvSpPr>
            <p:cNvPr id="4" name="Freeform 4"/>
            <p:cNvSpPr/>
            <p:nvPr/>
          </p:nvSpPr>
          <p:spPr>
            <a:xfrm>
              <a:off x="0" y="0"/>
              <a:ext cx="1371043" cy="90608"/>
            </a:xfrm>
            <a:custGeom>
              <a:avLst/>
              <a:gdLst/>
              <a:ahLst/>
              <a:cxnLst/>
              <a:rect l="l" t="t" r="r" b="b"/>
              <a:pathLst>
                <a:path w="1371043" h="90608">
                  <a:moveTo>
                    <a:pt x="0" y="0"/>
                  </a:moveTo>
                  <a:lnTo>
                    <a:pt x="1371043" y="0"/>
                  </a:lnTo>
                  <a:lnTo>
                    <a:pt x="1371043" y="90608"/>
                  </a:lnTo>
                  <a:lnTo>
                    <a:pt x="0" y="90608"/>
                  </a:lnTo>
                  <a:close/>
                </a:path>
              </a:pathLst>
            </a:custGeom>
            <a:solidFill>
              <a:srgbClr val="0A7DB4"/>
            </a:solidFill>
          </p:spPr>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grpSp>
        <p:nvGrpSpPr>
          <p:cNvPr id="6" name="Group 6"/>
          <p:cNvGrpSpPr/>
          <p:nvPr/>
        </p:nvGrpSpPr>
        <p:grpSpPr>
          <a:xfrm>
            <a:off x="5929290" y="0"/>
            <a:ext cx="2185941" cy="315766"/>
            <a:chOff x="0" y="0"/>
            <a:chExt cx="575721" cy="83165"/>
          </a:xfrm>
        </p:grpSpPr>
        <p:sp>
          <p:nvSpPr>
            <p:cNvPr id="7" name="Freeform 7"/>
            <p:cNvSpPr/>
            <p:nvPr/>
          </p:nvSpPr>
          <p:spPr>
            <a:xfrm>
              <a:off x="0" y="0"/>
              <a:ext cx="575721" cy="83165"/>
            </a:xfrm>
            <a:custGeom>
              <a:avLst/>
              <a:gdLst/>
              <a:ahLst/>
              <a:cxnLst/>
              <a:rect l="l" t="t" r="r" b="b"/>
              <a:pathLst>
                <a:path w="575721" h="83165">
                  <a:moveTo>
                    <a:pt x="0" y="0"/>
                  </a:moveTo>
                  <a:lnTo>
                    <a:pt x="575721" y="0"/>
                  </a:lnTo>
                  <a:lnTo>
                    <a:pt x="575721" y="83165"/>
                  </a:lnTo>
                  <a:lnTo>
                    <a:pt x="0" y="83165"/>
                  </a:lnTo>
                  <a:close/>
                </a:path>
              </a:pathLst>
            </a:custGeom>
            <a:solidFill>
              <a:srgbClr val="039B80"/>
            </a:solidFill>
          </p:spPr>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sp>
        <p:nvSpPr>
          <p:cNvPr id="9" name="Freeform 9"/>
          <p:cNvSpPr/>
          <p:nvPr/>
        </p:nvSpPr>
        <p:spPr>
          <a:xfrm>
            <a:off x="605915" y="2534205"/>
            <a:ext cx="4196850" cy="4421968"/>
          </a:xfrm>
          <a:custGeom>
            <a:avLst/>
            <a:gdLst/>
            <a:ahLst/>
            <a:cxnLst/>
            <a:rect l="l" t="t" r="r" b="b"/>
            <a:pathLst>
              <a:path w="4196850" h="4421968">
                <a:moveTo>
                  <a:pt x="0" y="0"/>
                </a:moveTo>
                <a:lnTo>
                  <a:pt x="4196850" y="0"/>
                </a:lnTo>
                <a:lnTo>
                  <a:pt x="4196850" y="4421969"/>
                </a:lnTo>
                <a:lnTo>
                  <a:pt x="0" y="442196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0" name="TextBox 10"/>
          <p:cNvSpPr txBox="1"/>
          <p:nvPr/>
        </p:nvSpPr>
        <p:spPr>
          <a:xfrm>
            <a:off x="2704340" y="8794697"/>
            <a:ext cx="12879320" cy="898631"/>
          </a:xfrm>
          <a:prstGeom prst="rect">
            <a:avLst/>
          </a:prstGeom>
        </p:spPr>
        <p:txBody>
          <a:bodyPr lIns="0" tIns="0" rIns="0" bIns="0" rtlCol="0" anchor="t">
            <a:spAutoFit/>
          </a:bodyPr>
          <a:lstStyle/>
          <a:p>
            <a:pPr algn="ctr">
              <a:lnSpc>
                <a:spcPts val="2444"/>
              </a:lnSpc>
            </a:pPr>
            <a:endParaRPr/>
          </a:p>
          <a:p>
            <a:pPr algn="ctr">
              <a:lnSpc>
                <a:spcPts val="2444"/>
              </a:lnSpc>
            </a:pPr>
            <a:r>
              <a:rPr lang="en-US" sz="1745">
                <a:solidFill>
                  <a:srgbClr val="000000"/>
                </a:solidFill>
                <a:latin typeface="Canva Sans Bold Italics"/>
              </a:rPr>
              <a:t>Top Ranked Data Science &amp; Analytics Education Provider since 2007</a:t>
            </a:r>
          </a:p>
          <a:p>
            <a:pPr algn="ctr">
              <a:lnSpc>
                <a:spcPts val="2444"/>
              </a:lnSpc>
            </a:pPr>
            <a:endParaRPr/>
          </a:p>
        </p:txBody>
      </p:sp>
      <p:sp>
        <p:nvSpPr>
          <p:cNvPr id="11" name="TextBox 11"/>
          <p:cNvSpPr txBox="1"/>
          <p:nvPr/>
        </p:nvSpPr>
        <p:spPr>
          <a:xfrm>
            <a:off x="2873432" y="9635285"/>
            <a:ext cx="12541135" cy="318770"/>
          </a:xfrm>
          <a:prstGeom prst="rect">
            <a:avLst/>
          </a:prstGeom>
        </p:spPr>
        <p:txBody>
          <a:bodyPr lIns="0" tIns="0" rIns="0" bIns="0" rtlCol="0" anchor="t">
            <a:spAutoFit/>
          </a:bodyPr>
          <a:lstStyle/>
          <a:p>
            <a:pPr algn="ctr">
              <a:lnSpc>
                <a:spcPts val="2380"/>
              </a:lnSpc>
            </a:pPr>
            <a:r>
              <a:rPr lang="en-US" sz="1700">
                <a:solidFill>
                  <a:srgbClr val="A6A6A6"/>
                </a:solidFill>
                <a:latin typeface="Calibri (MS)"/>
              </a:rPr>
              <a:t>Ivy Professional School - Top Ranked Corporate Education Provider</a:t>
            </a:r>
          </a:p>
        </p:txBody>
      </p:sp>
      <p:sp>
        <p:nvSpPr>
          <p:cNvPr id="12" name="TextBox 12"/>
          <p:cNvSpPr txBox="1"/>
          <p:nvPr/>
        </p:nvSpPr>
        <p:spPr>
          <a:xfrm>
            <a:off x="593482" y="630580"/>
            <a:ext cx="16569604" cy="630555"/>
          </a:xfrm>
          <a:prstGeom prst="rect">
            <a:avLst/>
          </a:prstGeom>
        </p:spPr>
        <p:txBody>
          <a:bodyPr lIns="0" tIns="0" rIns="0" bIns="0" rtlCol="0" anchor="t">
            <a:spAutoFit/>
          </a:bodyPr>
          <a:lstStyle/>
          <a:p>
            <a:pPr algn="just">
              <a:lnSpc>
                <a:spcPts val="4860"/>
              </a:lnSpc>
            </a:pPr>
            <a:r>
              <a:rPr lang="en-US" sz="4500">
                <a:solidFill>
                  <a:srgbClr val="000000"/>
                </a:solidFill>
                <a:latin typeface="Montserrat Classic Bold"/>
              </a:rPr>
              <a:t>Conclusion</a:t>
            </a:r>
          </a:p>
        </p:txBody>
      </p:sp>
      <p:sp>
        <p:nvSpPr>
          <p:cNvPr id="13" name="TextBox 13"/>
          <p:cNvSpPr txBox="1"/>
          <p:nvPr/>
        </p:nvSpPr>
        <p:spPr>
          <a:xfrm>
            <a:off x="5500662" y="2143104"/>
            <a:ext cx="11626516" cy="4847481"/>
          </a:xfrm>
          <a:prstGeom prst="rect">
            <a:avLst/>
          </a:prstGeom>
        </p:spPr>
        <p:txBody>
          <a:bodyPr wrap="square" lIns="0" tIns="0" rIns="0" bIns="0" rtlCol="0" anchor="t">
            <a:spAutoFit/>
          </a:bodyPr>
          <a:lstStyle/>
          <a:p>
            <a:pPr>
              <a:lnSpc>
                <a:spcPts val="4200"/>
              </a:lnSpc>
            </a:pPr>
            <a:r>
              <a:rPr lang="en-US" sz="3000" dirty="0" smtClean="0">
                <a:solidFill>
                  <a:srgbClr val="000000"/>
                </a:solidFill>
                <a:latin typeface="Montserrat Classic Bold"/>
              </a:rPr>
              <a:t>There </a:t>
            </a:r>
            <a:r>
              <a:rPr lang="en-US" sz="3000" dirty="0">
                <a:solidFill>
                  <a:srgbClr val="000000"/>
                </a:solidFill>
                <a:latin typeface="Montserrat Classic Bold"/>
              </a:rPr>
              <a:t>are scopes of improvement in mainly three areas-</a:t>
            </a:r>
          </a:p>
          <a:p>
            <a:pPr>
              <a:lnSpc>
                <a:spcPts val="4200"/>
              </a:lnSpc>
            </a:pPr>
            <a:endParaRPr/>
          </a:p>
          <a:p>
            <a:pPr marL="647700" lvl="1" indent="-323850">
              <a:lnSpc>
                <a:spcPts val="4200"/>
              </a:lnSpc>
            </a:pPr>
            <a:r>
              <a:rPr lang="en-US" sz="3000" dirty="0" smtClean="0">
                <a:solidFill>
                  <a:srgbClr val="000000"/>
                </a:solidFill>
                <a:latin typeface="Montserrat Classic"/>
              </a:rPr>
              <a:t> 1. Districts </a:t>
            </a:r>
            <a:r>
              <a:rPr lang="en-US" sz="3000" dirty="0">
                <a:solidFill>
                  <a:srgbClr val="000000"/>
                </a:solidFill>
                <a:latin typeface="Montserrat Classic"/>
              </a:rPr>
              <a:t>that have attracted least investment.</a:t>
            </a:r>
          </a:p>
          <a:p>
            <a:pPr>
              <a:lnSpc>
                <a:spcPts val="4200"/>
              </a:lnSpc>
            </a:pPr>
            <a:r>
              <a:rPr lang="en-US" sz="3000" dirty="0">
                <a:solidFill>
                  <a:srgbClr val="000000"/>
                </a:solidFill>
                <a:latin typeface="Montserrat Classic"/>
              </a:rPr>
              <a:t>       </a:t>
            </a:r>
          </a:p>
          <a:p>
            <a:pPr>
              <a:lnSpc>
                <a:spcPts val="4200"/>
              </a:lnSpc>
            </a:pPr>
            <a:r>
              <a:rPr lang="en-US" sz="3000" dirty="0">
                <a:solidFill>
                  <a:srgbClr val="000000"/>
                </a:solidFill>
                <a:latin typeface="Montserrat Classic"/>
              </a:rPr>
              <a:t>    2. Sectors that have witnessed least investment.</a:t>
            </a:r>
          </a:p>
          <a:p>
            <a:pPr>
              <a:lnSpc>
                <a:spcPts val="4200"/>
              </a:lnSpc>
            </a:pPr>
            <a:r>
              <a:rPr lang="en-US" sz="3000" dirty="0">
                <a:solidFill>
                  <a:srgbClr val="000000"/>
                </a:solidFill>
                <a:latin typeface="Montserrat Classic"/>
              </a:rPr>
              <a:t>      </a:t>
            </a:r>
          </a:p>
          <a:p>
            <a:pPr>
              <a:lnSpc>
                <a:spcPts val="4200"/>
              </a:lnSpc>
            </a:pPr>
            <a:r>
              <a:rPr lang="en-US" sz="3000" dirty="0">
                <a:solidFill>
                  <a:srgbClr val="000000"/>
                </a:solidFill>
                <a:latin typeface="Montserrat Classic"/>
              </a:rPr>
              <a:t>    3. Quarters that have seen least investment.</a:t>
            </a:r>
          </a:p>
          <a:p>
            <a:pPr>
              <a:lnSpc>
                <a:spcPts val="4200"/>
              </a:lnSpc>
            </a:pPr>
            <a:r>
              <a:rPr lang="en-US" sz="3000" dirty="0">
                <a:solidFill>
                  <a:srgbClr val="000000"/>
                </a:solidFill>
                <a:latin typeface="Montserrat Classic Bold"/>
              </a:rPr>
              <a:t>        </a:t>
            </a:r>
          </a:p>
          <a:p>
            <a:pPr>
              <a:lnSpc>
                <a:spcPts val="4200"/>
              </a:lnSpc>
            </a:pPr>
            <a:r>
              <a:rPr lang="en-US" sz="3000" dirty="0">
                <a:solidFill>
                  <a:srgbClr val="000000"/>
                </a:solidFill>
                <a:latin typeface="Montserrat Classic Bold"/>
              </a:rPr>
              <a:t>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79334" y="202722"/>
            <a:ext cx="1000196" cy="766817"/>
          </a:xfrm>
          <a:custGeom>
            <a:avLst/>
            <a:gdLst/>
            <a:ahLst/>
            <a:cxnLst/>
            <a:rect l="l" t="t" r="r" b="b"/>
            <a:pathLst>
              <a:path w="1000196" h="766817">
                <a:moveTo>
                  <a:pt x="0" y="0"/>
                </a:moveTo>
                <a:lnTo>
                  <a:pt x="1000195" y="0"/>
                </a:lnTo>
                <a:lnTo>
                  <a:pt x="1000195" y="766816"/>
                </a:lnTo>
                <a:lnTo>
                  <a:pt x="0" y="766816"/>
                </a:lnTo>
                <a:lnTo>
                  <a:pt x="0" y="0"/>
                </a:lnTo>
                <a:close/>
              </a:path>
            </a:pathLst>
          </a:custGeom>
          <a:blipFill>
            <a:blip r:embed="rId2"/>
            <a:stretch>
              <a:fillRect/>
            </a:stretch>
          </a:blipFill>
        </p:spPr>
      </p:sp>
      <p:grpSp>
        <p:nvGrpSpPr>
          <p:cNvPr id="3" name="Group 3"/>
          <p:cNvGrpSpPr/>
          <p:nvPr/>
        </p:nvGrpSpPr>
        <p:grpSpPr>
          <a:xfrm>
            <a:off x="571440" y="0"/>
            <a:ext cx="5205680" cy="344027"/>
            <a:chOff x="0" y="0"/>
            <a:chExt cx="1371043" cy="90608"/>
          </a:xfrm>
        </p:grpSpPr>
        <p:sp>
          <p:nvSpPr>
            <p:cNvPr id="4" name="Freeform 4"/>
            <p:cNvSpPr/>
            <p:nvPr/>
          </p:nvSpPr>
          <p:spPr>
            <a:xfrm>
              <a:off x="0" y="0"/>
              <a:ext cx="1371043" cy="90608"/>
            </a:xfrm>
            <a:custGeom>
              <a:avLst/>
              <a:gdLst/>
              <a:ahLst/>
              <a:cxnLst/>
              <a:rect l="l" t="t" r="r" b="b"/>
              <a:pathLst>
                <a:path w="1371043" h="90608">
                  <a:moveTo>
                    <a:pt x="0" y="0"/>
                  </a:moveTo>
                  <a:lnTo>
                    <a:pt x="1371043" y="0"/>
                  </a:lnTo>
                  <a:lnTo>
                    <a:pt x="1371043" y="90608"/>
                  </a:lnTo>
                  <a:lnTo>
                    <a:pt x="0" y="90608"/>
                  </a:lnTo>
                  <a:close/>
                </a:path>
              </a:pathLst>
            </a:custGeom>
            <a:solidFill>
              <a:srgbClr val="0A7DB4"/>
            </a:solidFill>
          </p:spPr>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grpSp>
        <p:nvGrpSpPr>
          <p:cNvPr id="6" name="Group 6"/>
          <p:cNvGrpSpPr/>
          <p:nvPr/>
        </p:nvGrpSpPr>
        <p:grpSpPr>
          <a:xfrm>
            <a:off x="5929290" y="0"/>
            <a:ext cx="2185941" cy="315766"/>
            <a:chOff x="0" y="0"/>
            <a:chExt cx="575721" cy="83165"/>
          </a:xfrm>
        </p:grpSpPr>
        <p:sp>
          <p:nvSpPr>
            <p:cNvPr id="7" name="Freeform 7"/>
            <p:cNvSpPr/>
            <p:nvPr/>
          </p:nvSpPr>
          <p:spPr>
            <a:xfrm>
              <a:off x="0" y="0"/>
              <a:ext cx="575721" cy="83165"/>
            </a:xfrm>
            <a:custGeom>
              <a:avLst/>
              <a:gdLst/>
              <a:ahLst/>
              <a:cxnLst/>
              <a:rect l="l" t="t" r="r" b="b"/>
              <a:pathLst>
                <a:path w="575721" h="83165">
                  <a:moveTo>
                    <a:pt x="0" y="0"/>
                  </a:moveTo>
                  <a:lnTo>
                    <a:pt x="575721" y="0"/>
                  </a:lnTo>
                  <a:lnTo>
                    <a:pt x="575721" y="83165"/>
                  </a:lnTo>
                  <a:lnTo>
                    <a:pt x="0" y="83165"/>
                  </a:lnTo>
                  <a:close/>
                </a:path>
              </a:pathLst>
            </a:custGeom>
            <a:solidFill>
              <a:srgbClr val="039B80"/>
            </a:solidFill>
          </p:spPr>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sp>
        <p:nvSpPr>
          <p:cNvPr id="9" name="TextBox 9"/>
          <p:cNvSpPr txBox="1"/>
          <p:nvPr/>
        </p:nvSpPr>
        <p:spPr>
          <a:xfrm>
            <a:off x="2704340" y="8794697"/>
            <a:ext cx="12879320" cy="898631"/>
          </a:xfrm>
          <a:prstGeom prst="rect">
            <a:avLst/>
          </a:prstGeom>
        </p:spPr>
        <p:txBody>
          <a:bodyPr lIns="0" tIns="0" rIns="0" bIns="0" rtlCol="0" anchor="t">
            <a:spAutoFit/>
          </a:bodyPr>
          <a:lstStyle/>
          <a:p>
            <a:pPr algn="ctr">
              <a:lnSpc>
                <a:spcPts val="2444"/>
              </a:lnSpc>
            </a:pPr>
            <a:endParaRPr/>
          </a:p>
          <a:p>
            <a:pPr algn="ctr">
              <a:lnSpc>
                <a:spcPts val="2444"/>
              </a:lnSpc>
            </a:pPr>
            <a:r>
              <a:rPr lang="en-US" sz="1745">
                <a:solidFill>
                  <a:srgbClr val="000000"/>
                </a:solidFill>
                <a:latin typeface="Canva Sans Bold Italics"/>
              </a:rPr>
              <a:t>Top Ranked Data Science &amp; Analytics Education Provider since 2007</a:t>
            </a:r>
          </a:p>
          <a:p>
            <a:pPr algn="ctr">
              <a:lnSpc>
                <a:spcPts val="2444"/>
              </a:lnSpc>
            </a:pPr>
            <a:endParaRPr/>
          </a:p>
        </p:txBody>
      </p:sp>
      <p:sp>
        <p:nvSpPr>
          <p:cNvPr id="10" name="TextBox 10"/>
          <p:cNvSpPr txBox="1"/>
          <p:nvPr/>
        </p:nvSpPr>
        <p:spPr>
          <a:xfrm>
            <a:off x="2873432" y="9635285"/>
            <a:ext cx="12541135" cy="318770"/>
          </a:xfrm>
          <a:prstGeom prst="rect">
            <a:avLst/>
          </a:prstGeom>
        </p:spPr>
        <p:txBody>
          <a:bodyPr lIns="0" tIns="0" rIns="0" bIns="0" rtlCol="0" anchor="t">
            <a:spAutoFit/>
          </a:bodyPr>
          <a:lstStyle/>
          <a:p>
            <a:pPr algn="ctr">
              <a:lnSpc>
                <a:spcPts val="2380"/>
              </a:lnSpc>
            </a:pPr>
            <a:r>
              <a:rPr lang="en-US" sz="1700">
                <a:solidFill>
                  <a:srgbClr val="A6A6A6"/>
                </a:solidFill>
                <a:latin typeface="Calibri (MS)"/>
              </a:rPr>
              <a:t>Ivy Professional School - Top Ranked Corporate Education Provider</a:t>
            </a:r>
          </a:p>
        </p:txBody>
      </p:sp>
      <p:grpSp>
        <p:nvGrpSpPr>
          <p:cNvPr id="11" name="Group 11"/>
          <p:cNvGrpSpPr/>
          <p:nvPr/>
        </p:nvGrpSpPr>
        <p:grpSpPr>
          <a:xfrm>
            <a:off x="2873432" y="3280281"/>
            <a:ext cx="12534457" cy="3726437"/>
            <a:chOff x="0" y="0"/>
            <a:chExt cx="3301256" cy="981448"/>
          </a:xfrm>
        </p:grpSpPr>
        <p:sp>
          <p:nvSpPr>
            <p:cNvPr id="12" name="Freeform 12"/>
            <p:cNvSpPr/>
            <p:nvPr/>
          </p:nvSpPr>
          <p:spPr>
            <a:xfrm>
              <a:off x="0" y="0"/>
              <a:ext cx="3301256" cy="981449"/>
            </a:xfrm>
            <a:custGeom>
              <a:avLst/>
              <a:gdLst/>
              <a:ahLst/>
              <a:cxnLst/>
              <a:rect l="l" t="t" r="r" b="b"/>
              <a:pathLst>
                <a:path w="3301256" h="981449">
                  <a:moveTo>
                    <a:pt x="3301256" y="0"/>
                  </a:moveTo>
                  <a:lnTo>
                    <a:pt x="0" y="0"/>
                  </a:lnTo>
                  <a:lnTo>
                    <a:pt x="101600" y="490724"/>
                  </a:lnTo>
                  <a:lnTo>
                    <a:pt x="0" y="981449"/>
                  </a:lnTo>
                  <a:lnTo>
                    <a:pt x="3301256" y="981449"/>
                  </a:lnTo>
                  <a:lnTo>
                    <a:pt x="3199656" y="490724"/>
                  </a:lnTo>
                  <a:lnTo>
                    <a:pt x="3301256" y="0"/>
                  </a:lnTo>
                  <a:close/>
                </a:path>
              </a:pathLst>
            </a:custGeom>
            <a:solidFill>
              <a:srgbClr val="0A7DB4"/>
            </a:solidFill>
          </p:spPr>
        </p:sp>
        <p:sp>
          <p:nvSpPr>
            <p:cNvPr id="13" name="TextBox 13"/>
            <p:cNvSpPr txBox="1"/>
            <p:nvPr/>
          </p:nvSpPr>
          <p:spPr>
            <a:xfrm>
              <a:off x="88900" y="-28575"/>
              <a:ext cx="635000" cy="434975"/>
            </a:xfrm>
            <a:prstGeom prst="rect">
              <a:avLst/>
            </a:prstGeom>
          </p:spPr>
          <p:txBody>
            <a:bodyPr lIns="50800" tIns="50800" rIns="50800" bIns="50800" rtlCol="0" anchor="ctr"/>
            <a:lstStyle/>
            <a:p>
              <a:pPr algn="ctr">
                <a:lnSpc>
                  <a:spcPts val="2444"/>
                </a:lnSpc>
              </a:pPr>
              <a:endParaRPr/>
            </a:p>
          </p:txBody>
        </p:sp>
      </p:grpSp>
      <p:sp>
        <p:nvSpPr>
          <p:cNvPr id="14" name="TextBox 14"/>
          <p:cNvSpPr txBox="1"/>
          <p:nvPr/>
        </p:nvSpPr>
        <p:spPr>
          <a:xfrm>
            <a:off x="5412426" y="4099284"/>
            <a:ext cx="8946548" cy="1974900"/>
          </a:xfrm>
          <a:prstGeom prst="rect">
            <a:avLst/>
          </a:prstGeom>
        </p:spPr>
        <p:txBody>
          <a:bodyPr wrap="square" lIns="0" tIns="0" rIns="0" bIns="0" rtlCol="0" anchor="t">
            <a:spAutoFit/>
          </a:bodyPr>
          <a:lstStyle/>
          <a:p>
            <a:pPr algn="ctr">
              <a:lnSpc>
                <a:spcPts val="15411"/>
              </a:lnSpc>
            </a:pPr>
            <a:r>
              <a:rPr lang="en-US" sz="11008" dirty="0">
                <a:solidFill>
                  <a:srgbClr val="FFFFFF"/>
                </a:solidFill>
                <a:latin typeface="Canva Sans Bold"/>
              </a:rPr>
              <a:t>Thank You</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79334" y="202722"/>
            <a:ext cx="1000196" cy="766817"/>
          </a:xfrm>
          <a:custGeom>
            <a:avLst/>
            <a:gdLst/>
            <a:ahLst/>
            <a:cxnLst/>
            <a:rect l="l" t="t" r="r" b="b"/>
            <a:pathLst>
              <a:path w="1000196" h="766817">
                <a:moveTo>
                  <a:pt x="0" y="0"/>
                </a:moveTo>
                <a:lnTo>
                  <a:pt x="1000195" y="0"/>
                </a:lnTo>
                <a:lnTo>
                  <a:pt x="1000195" y="766816"/>
                </a:lnTo>
                <a:lnTo>
                  <a:pt x="0" y="766816"/>
                </a:lnTo>
                <a:lnTo>
                  <a:pt x="0" y="0"/>
                </a:lnTo>
                <a:close/>
              </a:path>
            </a:pathLst>
          </a:custGeom>
          <a:blipFill>
            <a:blip r:embed="rId2"/>
            <a:stretch>
              <a:fillRect/>
            </a:stretch>
          </a:blipFill>
        </p:spPr>
      </p:sp>
      <p:grpSp>
        <p:nvGrpSpPr>
          <p:cNvPr id="3" name="Group 3"/>
          <p:cNvGrpSpPr/>
          <p:nvPr/>
        </p:nvGrpSpPr>
        <p:grpSpPr>
          <a:xfrm>
            <a:off x="0" y="7613521"/>
            <a:ext cx="18288000" cy="2673479"/>
            <a:chOff x="0" y="0"/>
            <a:chExt cx="4816593" cy="704126"/>
          </a:xfrm>
        </p:grpSpPr>
        <p:sp>
          <p:nvSpPr>
            <p:cNvPr id="4" name="Freeform 4"/>
            <p:cNvSpPr/>
            <p:nvPr/>
          </p:nvSpPr>
          <p:spPr>
            <a:xfrm>
              <a:off x="0" y="0"/>
              <a:ext cx="4816592" cy="704126"/>
            </a:xfrm>
            <a:custGeom>
              <a:avLst/>
              <a:gdLst/>
              <a:ahLst/>
              <a:cxnLst/>
              <a:rect l="l" t="t" r="r" b="b"/>
              <a:pathLst>
                <a:path w="4816592" h="704126">
                  <a:moveTo>
                    <a:pt x="0" y="0"/>
                  </a:moveTo>
                  <a:lnTo>
                    <a:pt x="4816592" y="0"/>
                  </a:lnTo>
                  <a:lnTo>
                    <a:pt x="4816592" y="704126"/>
                  </a:lnTo>
                  <a:lnTo>
                    <a:pt x="0" y="704126"/>
                  </a:lnTo>
                  <a:close/>
                </a:path>
              </a:pathLst>
            </a:custGeom>
            <a:solidFill>
              <a:srgbClr val="039B80"/>
            </a:solidFill>
          </p:spPr>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grpSp>
        <p:nvGrpSpPr>
          <p:cNvPr id="6" name="Group 6"/>
          <p:cNvGrpSpPr/>
          <p:nvPr/>
        </p:nvGrpSpPr>
        <p:grpSpPr>
          <a:xfrm>
            <a:off x="593482" y="1424348"/>
            <a:ext cx="17158834" cy="7042649"/>
            <a:chOff x="0" y="0"/>
            <a:chExt cx="4519199" cy="1854854"/>
          </a:xfrm>
        </p:grpSpPr>
        <p:sp>
          <p:nvSpPr>
            <p:cNvPr id="7" name="Freeform 7"/>
            <p:cNvSpPr/>
            <p:nvPr/>
          </p:nvSpPr>
          <p:spPr>
            <a:xfrm>
              <a:off x="0" y="0"/>
              <a:ext cx="4519199" cy="1854854"/>
            </a:xfrm>
            <a:custGeom>
              <a:avLst/>
              <a:gdLst/>
              <a:ahLst/>
              <a:cxnLst/>
              <a:rect l="l" t="t" r="r" b="b"/>
              <a:pathLst>
                <a:path w="4519199" h="1854854">
                  <a:moveTo>
                    <a:pt x="0" y="0"/>
                  </a:moveTo>
                  <a:lnTo>
                    <a:pt x="4519199" y="0"/>
                  </a:lnTo>
                  <a:lnTo>
                    <a:pt x="4519199" y="1854854"/>
                  </a:lnTo>
                  <a:lnTo>
                    <a:pt x="0" y="1854854"/>
                  </a:lnTo>
                  <a:close/>
                </a:path>
              </a:pathLst>
            </a:custGeom>
            <a:solidFill>
              <a:srgbClr val="0A7DB4"/>
            </a:solidFill>
          </p:spPr>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grpSp>
        <p:nvGrpSpPr>
          <p:cNvPr id="9" name="Group 9"/>
          <p:cNvGrpSpPr/>
          <p:nvPr/>
        </p:nvGrpSpPr>
        <p:grpSpPr>
          <a:xfrm>
            <a:off x="571440" y="-108496"/>
            <a:ext cx="5205680" cy="3194593"/>
            <a:chOff x="-18815" y="-28575"/>
            <a:chExt cx="1371043" cy="841375"/>
          </a:xfrm>
        </p:grpSpPr>
        <p:sp>
          <p:nvSpPr>
            <p:cNvPr id="10" name="Freeform 10"/>
            <p:cNvSpPr/>
            <p:nvPr/>
          </p:nvSpPr>
          <p:spPr>
            <a:xfrm>
              <a:off x="-18815" y="0"/>
              <a:ext cx="1371043" cy="90608"/>
            </a:xfrm>
            <a:custGeom>
              <a:avLst/>
              <a:gdLst/>
              <a:ahLst/>
              <a:cxnLst/>
              <a:rect l="l" t="t" r="r" b="b"/>
              <a:pathLst>
                <a:path w="1371043" h="90608">
                  <a:moveTo>
                    <a:pt x="0" y="0"/>
                  </a:moveTo>
                  <a:lnTo>
                    <a:pt x="1371043" y="0"/>
                  </a:lnTo>
                  <a:lnTo>
                    <a:pt x="1371043" y="90608"/>
                  </a:lnTo>
                  <a:lnTo>
                    <a:pt x="0" y="90608"/>
                  </a:lnTo>
                  <a:close/>
                </a:path>
              </a:pathLst>
            </a:custGeom>
            <a:solidFill>
              <a:srgbClr val="0A7DB4"/>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grpSp>
        <p:nvGrpSpPr>
          <p:cNvPr id="12" name="Group 12"/>
          <p:cNvGrpSpPr/>
          <p:nvPr/>
        </p:nvGrpSpPr>
        <p:grpSpPr>
          <a:xfrm>
            <a:off x="5913462" y="-36"/>
            <a:ext cx="2185941" cy="315766"/>
            <a:chOff x="0" y="0"/>
            <a:chExt cx="575721" cy="83165"/>
          </a:xfrm>
        </p:grpSpPr>
        <p:sp>
          <p:nvSpPr>
            <p:cNvPr id="13" name="Freeform 13"/>
            <p:cNvSpPr/>
            <p:nvPr/>
          </p:nvSpPr>
          <p:spPr>
            <a:xfrm>
              <a:off x="0" y="0"/>
              <a:ext cx="575721" cy="83165"/>
            </a:xfrm>
            <a:custGeom>
              <a:avLst/>
              <a:gdLst/>
              <a:ahLst/>
              <a:cxnLst/>
              <a:rect l="l" t="t" r="r" b="b"/>
              <a:pathLst>
                <a:path w="575721" h="83165">
                  <a:moveTo>
                    <a:pt x="0" y="0"/>
                  </a:moveTo>
                  <a:lnTo>
                    <a:pt x="575721" y="0"/>
                  </a:lnTo>
                  <a:lnTo>
                    <a:pt x="575721" y="83165"/>
                  </a:lnTo>
                  <a:lnTo>
                    <a:pt x="0" y="83165"/>
                  </a:lnTo>
                  <a:close/>
                </a:path>
              </a:pathLst>
            </a:custGeom>
            <a:solidFill>
              <a:srgbClr val="039B80"/>
            </a:solidFill>
          </p:spPr>
        </p:sp>
        <p:sp>
          <p:nvSpPr>
            <p:cNvPr id="14" name="TextBox 14"/>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sp>
        <p:nvSpPr>
          <p:cNvPr id="15" name="Freeform 15"/>
          <p:cNvSpPr/>
          <p:nvPr/>
        </p:nvSpPr>
        <p:spPr>
          <a:xfrm>
            <a:off x="593482" y="1434388"/>
            <a:ext cx="17158834" cy="7032610"/>
          </a:xfrm>
          <a:custGeom>
            <a:avLst/>
            <a:gdLst/>
            <a:ahLst/>
            <a:cxnLst/>
            <a:rect l="l" t="t" r="r" b="b"/>
            <a:pathLst>
              <a:path w="17158834" h="7032610">
                <a:moveTo>
                  <a:pt x="0" y="0"/>
                </a:moveTo>
                <a:lnTo>
                  <a:pt x="17158834" y="0"/>
                </a:lnTo>
                <a:lnTo>
                  <a:pt x="17158834" y="7032609"/>
                </a:lnTo>
                <a:lnTo>
                  <a:pt x="0" y="7032609"/>
                </a:lnTo>
                <a:lnTo>
                  <a:pt x="0" y="0"/>
                </a:lnTo>
                <a:close/>
              </a:path>
            </a:pathLst>
          </a:custGeom>
          <a:blipFill>
            <a:blip r:embed="rId3">
              <a:alphaModFix amt="6999"/>
            </a:blip>
            <a:stretch>
              <a:fillRect l="-2188" t="-60366" r="-4095" b="-12406"/>
            </a:stretch>
          </a:blipFill>
        </p:spPr>
      </p:sp>
      <p:sp>
        <p:nvSpPr>
          <p:cNvPr id="16" name="TextBox 16"/>
          <p:cNvSpPr txBox="1"/>
          <p:nvPr/>
        </p:nvSpPr>
        <p:spPr>
          <a:xfrm>
            <a:off x="2704340" y="8794697"/>
            <a:ext cx="12879320" cy="898631"/>
          </a:xfrm>
          <a:prstGeom prst="rect">
            <a:avLst/>
          </a:prstGeom>
        </p:spPr>
        <p:txBody>
          <a:bodyPr lIns="0" tIns="0" rIns="0" bIns="0" rtlCol="0" anchor="t">
            <a:spAutoFit/>
          </a:bodyPr>
          <a:lstStyle/>
          <a:p>
            <a:pPr algn="ctr">
              <a:lnSpc>
                <a:spcPts val="2444"/>
              </a:lnSpc>
            </a:pPr>
            <a:endParaRPr/>
          </a:p>
          <a:p>
            <a:pPr algn="ctr">
              <a:lnSpc>
                <a:spcPts val="2444"/>
              </a:lnSpc>
            </a:pPr>
            <a:r>
              <a:rPr lang="en-US" sz="1745">
                <a:solidFill>
                  <a:srgbClr val="000000"/>
                </a:solidFill>
                <a:latin typeface="Canva Sans Bold Italics"/>
              </a:rPr>
              <a:t>Top Ranked Data Science &amp; Analytics Education Provider since 2007</a:t>
            </a:r>
          </a:p>
          <a:p>
            <a:pPr algn="ctr">
              <a:lnSpc>
                <a:spcPts val="2444"/>
              </a:lnSpc>
            </a:pPr>
            <a:endParaRPr/>
          </a:p>
        </p:txBody>
      </p:sp>
      <p:sp>
        <p:nvSpPr>
          <p:cNvPr id="17" name="TextBox 17"/>
          <p:cNvSpPr txBox="1"/>
          <p:nvPr/>
        </p:nvSpPr>
        <p:spPr>
          <a:xfrm>
            <a:off x="2873432" y="9635285"/>
            <a:ext cx="12541135" cy="318770"/>
          </a:xfrm>
          <a:prstGeom prst="rect">
            <a:avLst/>
          </a:prstGeom>
        </p:spPr>
        <p:txBody>
          <a:bodyPr lIns="0" tIns="0" rIns="0" bIns="0" rtlCol="0" anchor="t">
            <a:spAutoFit/>
          </a:bodyPr>
          <a:lstStyle/>
          <a:p>
            <a:pPr algn="ctr">
              <a:lnSpc>
                <a:spcPts val="2380"/>
              </a:lnSpc>
            </a:pPr>
            <a:r>
              <a:rPr lang="en-US" sz="1700">
                <a:solidFill>
                  <a:srgbClr val="A6A6A6"/>
                </a:solidFill>
                <a:latin typeface="Calibri (MS)"/>
              </a:rPr>
              <a:t>Ivy Professional School - Top Ranked Corporate Education Provider</a:t>
            </a:r>
          </a:p>
        </p:txBody>
      </p:sp>
      <p:sp>
        <p:nvSpPr>
          <p:cNvPr id="18" name="TextBox 18"/>
          <p:cNvSpPr txBox="1"/>
          <p:nvPr/>
        </p:nvSpPr>
        <p:spPr>
          <a:xfrm>
            <a:off x="593482" y="300398"/>
            <a:ext cx="3121230" cy="717889"/>
          </a:xfrm>
          <a:prstGeom prst="rect">
            <a:avLst/>
          </a:prstGeom>
        </p:spPr>
        <p:txBody>
          <a:bodyPr wrap="square" lIns="0" tIns="0" rIns="0" bIns="0" rtlCol="0" anchor="t">
            <a:spAutoFit/>
          </a:bodyPr>
          <a:lstStyle/>
          <a:p>
            <a:pPr algn="ctr">
              <a:lnSpc>
                <a:spcPts val="6299"/>
              </a:lnSpc>
            </a:pPr>
            <a:r>
              <a:rPr lang="en-US" sz="4500" dirty="0" smtClean="0">
                <a:solidFill>
                  <a:srgbClr val="000000"/>
                </a:solidFill>
                <a:latin typeface="Montserrat Classic Bold"/>
              </a:rPr>
              <a:t>Content</a:t>
            </a:r>
            <a:endParaRPr lang="en-US" sz="4500" dirty="0">
              <a:solidFill>
                <a:srgbClr val="000000"/>
              </a:solidFill>
              <a:latin typeface="Montserrat Classic Bold"/>
            </a:endParaRPr>
          </a:p>
        </p:txBody>
      </p:sp>
      <p:sp>
        <p:nvSpPr>
          <p:cNvPr id="19" name="TextBox 19"/>
          <p:cNvSpPr txBox="1"/>
          <p:nvPr/>
        </p:nvSpPr>
        <p:spPr>
          <a:xfrm>
            <a:off x="1028700" y="2195145"/>
            <a:ext cx="12743136" cy="3079882"/>
          </a:xfrm>
          <a:prstGeom prst="rect">
            <a:avLst/>
          </a:prstGeom>
        </p:spPr>
        <p:txBody>
          <a:bodyPr lIns="0" tIns="0" rIns="0" bIns="0" rtlCol="0" anchor="t">
            <a:spAutoFit/>
          </a:bodyPr>
          <a:lstStyle/>
          <a:p>
            <a:pPr marL="647700" lvl="1" indent="-323850" algn="just">
              <a:lnSpc>
                <a:spcPts val="4920"/>
              </a:lnSpc>
              <a:buFont typeface="Arial"/>
              <a:buChar char="•"/>
            </a:pPr>
            <a:r>
              <a:rPr lang="en-US" sz="3000" dirty="0">
                <a:solidFill>
                  <a:srgbClr val="FCFCFB"/>
                </a:solidFill>
                <a:latin typeface="Montserrat"/>
              </a:rPr>
              <a:t>Case Study</a:t>
            </a:r>
          </a:p>
          <a:p>
            <a:pPr marL="647700" lvl="1" indent="-323850" algn="just">
              <a:lnSpc>
                <a:spcPts val="4920"/>
              </a:lnSpc>
              <a:buFont typeface="Arial"/>
              <a:buChar char="•"/>
            </a:pPr>
            <a:r>
              <a:rPr lang="en-US" sz="3000" dirty="0">
                <a:solidFill>
                  <a:srgbClr val="FCFCFB"/>
                </a:solidFill>
                <a:latin typeface="Montserrat"/>
              </a:rPr>
              <a:t>Objectives </a:t>
            </a:r>
          </a:p>
          <a:p>
            <a:pPr marL="647700" lvl="1" indent="-323850" algn="just">
              <a:lnSpc>
                <a:spcPts val="4920"/>
              </a:lnSpc>
              <a:buFont typeface="Arial"/>
              <a:buChar char="•"/>
            </a:pPr>
            <a:r>
              <a:rPr lang="en-US" sz="3000" dirty="0">
                <a:solidFill>
                  <a:srgbClr val="FCFCFB"/>
                </a:solidFill>
                <a:latin typeface="Montserrat"/>
              </a:rPr>
              <a:t>Data Analysis</a:t>
            </a:r>
          </a:p>
          <a:p>
            <a:pPr marL="647700" lvl="1" indent="-323850" algn="just">
              <a:lnSpc>
                <a:spcPts val="4920"/>
              </a:lnSpc>
              <a:buFont typeface="Arial"/>
              <a:buChar char="•"/>
            </a:pPr>
            <a:r>
              <a:rPr lang="en-US" sz="3000" dirty="0" smtClean="0">
                <a:solidFill>
                  <a:srgbClr val="FCFCFB"/>
                </a:solidFill>
                <a:latin typeface="Montserrat"/>
              </a:rPr>
              <a:t>Findings</a:t>
            </a:r>
            <a:endParaRPr lang="en-US" sz="3000" dirty="0">
              <a:solidFill>
                <a:srgbClr val="FCFCFB"/>
              </a:solidFill>
              <a:latin typeface="Montserrat"/>
            </a:endParaRPr>
          </a:p>
          <a:p>
            <a:pPr marL="647700" lvl="1" indent="-323850" algn="just">
              <a:lnSpc>
                <a:spcPts val="4920"/>
              </a:lnSpc>
              <a:buFont typeface="Arial"/>
              <a:buChar char="•"/>
            </a:pPr>
            <a:r>
              <a:rPr lang="en-US" sz="3000" dirty="0">
                <a:solidFill>
                  <a:srgbClr val="FCFCFB"/>
                </a:solidFill>
                <a:latin typeface="Montserrat"/>
              </a:rPr>
              <a:t>Conclusion</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A7DB4"/>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sp>
        <p:nvSpPr>
          <p:cNvPr id="5" name="Freeform 5"/>
          <p:cNvSpPr/>
          <p:nvPr/>
        </p:nvSpPr>
        <p:spPr>
          <a:xfrm>
            <a:off x="17079334" y="202722"/>
            <a:ext cx="1000196" cy="766817"/>
          </a:xfrm>
          <a:custGeom>
            <a:avLst/>
            <a:gdLst/>
            <a:ahLst/>
            <a:cxnLst/>
            <a:rect l="l" t="t" r="r" b="b"/>
            <a:pathLst>
              <a:path w="1000196" h="766817">
                <a:moveTo>
                  <a:pt x="0" y="0"/>
                </a:moveTo>
                <a:lnTo>
                  <a:pt x="1000195" y="0"/>
                </a:lnTo>
                <a:lnTo>
                  <a:pt x="1000195" y="766816"/>
                </a:lnTo>
                <a:lnTo>
                  <a:pt x="0" y="766816"/>
                </a:lnTo>
                <a:lnTo>
                  <a:pt x="0" y="0"/>
                </a:lnTo>
                <a:close/>
              </a:path>
            </a:pathLst>
          </a:custGeom>
          <a:blipFill>
            <a:blip r:embed="rId2"/>
            <a:stretch>
              <a:fillRect/>
            </a:stretch>
          </a:blipFill>
        </p:spPr>
      </p:sp>
      <p:sp>
        <p:nvSpPr>
          <p:cNvPr id="6" name="TextBox 6"/>
          <p:cNvSpPr txBox="1"/>
          <p:nvPr/>
        </p:nvSpPr>
        <p:spPr>
          <a:xfrm>
            <a:off x="593482" y="2145565"/>
            <a:ext cx="16191939" cy="4909185"/>
          </a:xfrm>
          <a:prstGeom prst="rect">
            <a:avLst/>
          </a:prstGeom>
        </p:spPr>
        <p:txBody>
          <a:bodyPr lIns="0" tIns="0" rIns="0" bIns="0" rtlCol="0" anchor="t">
            <a:spAutoFit/>
          </a:bodyPr>
          <a:lstStyle/>
          <a:p>
            <a:pPr marL="647700" lvl="1" indent="-323850" algn="just">
              <a:lnSpc>
                <a:spcPts val="4920"/>
              </a:lnSpc>
              <a:buFont typeface="Arial"/>
              <a:buChar char="•"/>
            </a:pPr>
            <a:r>
              <a:rPr lang="en-US" sz="3000" dirty="0">
                <a:solidFill>
                  <a:srgbClr val="FCFCFB"/>
                </a:solidFill>
                <a:latin typeface="Montserrat"/>
              </a:rPr>
              <a:t>The case study consists of dataset from Government of Telangana that shows data concerning units or businesses established within the state from fiscal year 2019 to 2022 under the "Industrial Project Approval and Self-Certification System" (iPASS). This government initiative aims to foster industrial growth and investment by streamlining project approvals and enabling self-certification for businesses.</a:t>
            </a:r>
          </a:p>
          <a:p>
            <a:pPr algn="just">
              <a:lnSpc>
                <a:spcPts val="4920"/>
              </a:lnSpc>
            </a:pPr>
            <a:endParaRPr/>
          </a:p>
          <a:p>
            <a:pPr marL="647700" lvl="1" indent="-323850" algn="just">
              <a:lnSpc>
                <a:spcPts val="4920"/>
              </a:lnSpc>
              <a:buFont typeface="Arial"/>
              <a:buChar char="•"/>
            </a:pPr>
            <a:r>
              <a:rPr lang="en-US" sz="3000" dirty="0">
                <a:solidFill>
                  <a:srgbClr val="FCFCFB"/>
                </a:solidFill>
                <a:latin typeface="Montserrat"/>
              </a:rPr>
              <a:t>The dataset comprises three tables - dim_date,  dim_districts  and  investments.</a:t>
            </a:r>
          </a:p>
        </p:txBody>
      </p:sp>
      <p:sp>
        <p:nvSpPr>
          <p:cNvPr id="7" name="AutoShape 7"/>
          <p:cNvSpPr/>
          <p:nvPr/>
        </p:nvSpPr>
        <p:spPr>
          <a:xfrm flipV="1">
            <a:off x="13347906" y="7790829"/>
            <a:ext cx="4231440" cy="19050"/>
          </a:xfrm>
          <a:prstGeom prst="line">
            <a:avLst/>
          </a:prstGeom>
          <a:ln w="38100" cap="flat">
            <a:solidFill>
              <a:srgbClr val="FFFFFF"/>
            </a:solidFill>
            <a:prstDash val="solid"/>
            <a:headEnd type="none" w="sm" len="sm"/>
            <a:tailEnd type="none" w="sm" len="sm"/>
          </a:ln>
        </p:spPr>
      </p:sp>
      <p:sp>
        <p:nvSpPr>
          <p:cNvPr id="8" name="AutoShape 8"/>
          <p:cNvSpPr/>
          <p:nvPr/>
        </p:nvSpPr>
        <p:spPr>
          <a:xfrm flipV="1">
            <a:off x="622148" y="1461385"/>
            <a:ext cx="4033612" cy="19165"/>
          </a:xfrm>
          <a:prstGeom prst="line">
            <a:avLst/>
          </a:prstGeom>
          <a:ln w="38100" cap="flat">
            <a:solidFill>
              <a:srgbClr val="FFFFFF"/>
            </a:solidFill>
            <a:prstDash val="solid"/>
            <a:headEnd type="none" w="sm" len="sm"/>
            <a:tailEnd type="none" w="sm" len="sm"/>
          </a:ln>
        </p:spPr>
      </p:sp>
      <p:sp>
        <p:nvSpPr>
          <p:cNvPr id="9" name="AutoShape 9"/>
          <p:cNvSpPr/>
          <p:nvPr/>
        </p:nvSpPr>
        <p:spPr>
          <a:xfrm flipV="1">
            <a:off x="17541332" y="4664379"/>
            <a:ext cx="19050" cy="3164435"/>
          </a:xfrm>
          <a:prstGeom prst="line">
            <a:avLst/>
          </a:prstGeom>
          <a:ln w="38100" cap="flat">
            <a:solidFill>
              <a:srgbClr val="FFFFFF"/>
            </a:solidFill>
            <a:prstDash val="solid"/>
            <a:headEnd type="none" w="sm" len="sm"/>
            <a:tailEnd type="none" w="sm" len="sm"/>
          </a:ln>
        </p:spPr>
      </p:sp>
      <p:grpSp>
        <p:nvGrpSpPr>
          <p:cNvPr id="10" name="Group 10"/>
          <p:cNvGrpSpPr/>
          <p:nvPr/>
        </p:nvGrpSpPr>
        <p:grpSpPr>
          <a:xfrm>
            <a:off x="14807522" y="7608952"/>
            <a:ext cx="3086100" cy="439954"/>
            <a:chOff x="0" y="0"/>
            <a:chExt cx="812800" cy="115873"/>
          </a:xfrm>
        </p:grpSpPr>
        <p:sp>
          <p:nvSpPr>
            <p:cNvPr id="11" name="Freeform 11"/>
            <p:cNvSpPr/>
            <p:nvPr/>
          </p:nvSpPr>
          <p:spPr>
            <a:xfrm>
              <a:off x="0" y="0"/>
              <a:ext cx="812800" cy="115873"/>
            </a:xfrm>
            <a:custGeom>
              <a:avLst/>
              <a:gdLst/>
              <a:ahLst/>
              <a:cxnLst/>
              <a:rect l="l" t="t" r="r" b="b"/>
              <a:pathLst>
                <a:path w="812800" h="115873">
                  <a:moveTo>
                    <a:pt x="0" y="0"/>
                  </a:moveTo>
                  <a:lnTo>
                    <a:pt x="812800" y="0"/>
                  </a:lnTo>
                  <a:lnTo>
                    <a:pt x="812800" y="115873"/>
                  </a:lnTo>
                  <a:lnTo>
                    <a:pt x="0" y="115873"/>
                  </a:lnTo>
                  <a:close/>
                </a:path>
              </a:pathLst>
            </a:custGeom>
            <a:solidFill>
              <a:srgbClr val="039B80"/>
            </a:solidFill>
          </p:spPr>
        </p:sp>
        <p:sp>
          <p:nvSpPr>
            <p:cNvPr id="12" name="TextBox 12"/>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sp>
        <p:nvSpPr>
          <p:cNvPr id="13" name="TextBox 13"/>
          <p:cNvSpPr txBox="1"/>
          <p:nvPr/>
        </p:nvSpPr>
        <p:spPr>
          <a:xfrm>
            <a:off x="2704340" y="8794697"/>
            <a:ext cx="12879320" cy="898631"/>
          </a:xfrm>
          <a:prstGeom prst="rect">
            <a:avLst/>
          </a:prstGeom>
        </p:spPr>
        <p:txBody>
          <a:bodyPr lIns="0" tIns="0" rIns="0" bIns="0" rtlCol="0" anchor="t">
            <a:spAutoFit/>
          </a:bodyPr>
          <a:lstStyle/>
          <a:p>
            <a:pPr algn="ctr">
              <a:lnSpc>
                <a:spcPts val="2444"/>
              </a:lnSpc>
            </a:pPr>
            <a:endParaRPr/>
          </a:p>
          <a:p>
            <a:pPr algn="ctr">
              <a:lnSpc>
                <a:spcPts val="2444"/>
              </a:lnSpc>
            </a:pPr>
            <a:r>
              <a:rPr lang="en-US" sz="1745">
                <a:solidFill>
                  <a:srgbClr val="000000"/>
                </a:solidFill>
                <a:latin typeface="Canva Sans Bold Italics"/>
              </a:rPr>
              <a:t>Top Ranked Data Science &amp; Analytics Education Provider since 2007</a:t>
            </a:r>
          </a:p>
          <a:p>
            <a:pPr algn="ctr">
              <a:lnSpc>
                <a:spcPts val="2444"/>
              </a:lnSpc>
            </a:pPr>
            <a:endParaRPr/>
          </a:p>
        </p:txBody>
      </p:sp>
      <p:sp>
        <p:nvSpPr>
          <p:cNvPr id="14" name="TextBox 14"/>
          <p:cNvSpPr txBox="1"/>
          <p:nvPr/>
        </p:nvSpPr>
        <p:spPr>
          <a:xfrm>
            <a:off x="2873432" y="9635285"/>
            <a:ext cx="12541135" cy="318770"/>
          </a:xfrm>
          <a:prstGeom prst="rect">
            <a:avLst/>
          </a:prstGeom>
        </p:spPr>
        <p:txBody>
          <a:bodyPr lIns="0" tIns="0" rIns="0" bIns="0" rtlCol="0" anchor="t">
            <a:spAutoFit/>
          </a:bodyPr>
          <a:lstStyle/>
          <a:p>
            <a:pPr algn="ctr">
              <a:lnSpc>
                <a:spcPts val="2380"/>
              </a:lnSpc>
            </a:pPr>
            <a:r>
              <a:rPr lang="en-US" sz="1700">
                <a:solidFill>
                  <a:srgbClr val="A6A6A6"/>
                </a:solidFill>
                <a:latin typeface="Calibri (MS)"/>
              </a:rPr>
              <a:t>Ivy Professional School - Top Ranked Corporate Education Provider</a:t>
            </a:r>
          </a:p>
        </p:txBody>
      </p:sp>
      <p:sp>
        <p:nvSpPr>
          <p:cNvPr id="15" name="TextBox 15"/>
          <p:cNvSpPr txBox="1"/>
          <p:nvPr/>
        </p:nvSpPr>
        <p:spPr>
          <a:xfrm>
            <a:off x="500002" y="285716"/>
            <a:ext cx="4049924" cy="807913"/>
          </a:xfrm>
          <a:prstGeom prst="rect">
            <a:avLst/>
          </a:prstGeom>
        </p:spPr>
        <p:txBody>
          <a:bodyPr wrap="square" lIns="0" tIns="0" rIns="0" bIns="0" rtlCol="0" anchor="t">
            <a:spAutoFit/>
          </a:bodyPr>
          <a:lstStyle/>
          <a:p>
            <a:pPr algn="ctr">
              <a:lnSpc>
                <a:spcPts val="6299"/>
              </a:lnSpc>
            </a:pPr>
            <a:r>
              <a:rPr lang="en-US" sz="4500" dirty="0">
                <a:solidFill>
                  <a:srgbClr val="FFFFFF"/>
                </a:solidFill>
                <a:latin typeface="Montserrat Classic Bold"/>
              </a:rPr>
              <a:t>Case Study</a:t>
            </a:r>
          </a:p>
        </p:txBody>
      </p:sp>
      <p:sp>
        <p:nvSpPr>
          <p:cNvPr id="16" name="AutoShape 16"/>
          <p:cNvSpPr/>
          <p:nvPr/>
        </p:nvSpPr>
        <p:spPr>
          <a:xfrm flipV="1">
            <a:off x="612532" y="1499714"/>
            <a:ext cx="19050" cy="3164435"/>
          </a:xfrm>
          <a:prstGeom prst="line">
            <a:avLst/>
          </a:prstGeom>
          <a:ln w="38100" cap="flat">
            <a:solidFill>
              <a:srgbClr val="FFFFFF"/>
            </a:solidFill>
            <a:prstDash val="solid"/>
            <a:headEnd type="none" w="sm" len="sm"/>
            <a:tailEnd type="none" w="sm" len="sm"/>
          </a:ln>
        </p:spPr>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79334" y="202722"/>
            <a:ext cx="1000196" cy="766817"/>
          </a:xfrm>
          <a:custGeom>
            <a:avLst/>
            <a:gdLst/>
            <a:ahLst/>
            <a:cxnLst/>
            <a:rect l="l" t="t" r="r" b="b"/>
            <a:pathLst>
              <a:path w="1000196" h="766817">
                <a:moveTo>
                  <a:pt x="0" y="0"/>
                </a:moveTo>
                <a:lnTo>
                  <a:pt x="1000195" y="0"/>
                </a:lnTo>
                <a:lnTo>
                  <a:pt x="1000195" y="766816"/>
                </a:lnTo>
                <a:lnTo>
                  <a:pt x="0" y="766816"/>
                </a:lnTo>
                <a:lnTo>
                  <a:pt x="0" y="0"/>
                </a:lnTo>
                <a:close/>
              </a:path>
            </a:pathLst>
          </a:custGeom>
          <a:blipFill>
            <a:blip r:embed="rId2"/>
            <a:stretch>
              <a:fillRect/>
            </a:stretch>
          </a:blipFill>
        </p:spPr>
      </p:sp>
      <p:grpSp>
        <p:nvGrpSpPr>
          <p:cNvPr id="3" name="Group 3"/>
          <p:cNvGrpSpPr/>
          <p:nvPr/>
        </p:nvGrpSpPr>
        <p:grpSpPr>
          <a:xfrm>
            <a:off x="593482" y="2187397"/>
            <a:ext cx="14821085" cy="6635875"/>
            <a:chOff x="0" y="0"/>
            <a:chExt cx="3903496" cy="1747720"/>
          </a:xfrm>
        </p:grpSpPr>
        <p:sp>
          <p:nvSpPr>
            <p:cNvPr id="4" name="Freeform 4"/>
            <p:cNvSpPr/>
            <p:nvPr/>
          </p:nvSpPr>
          <p:spPr>
            <a:xfrm>
              <a:off x="0" y="0"/>
              <a:ext cx="3903496" cy="1747720"/>
            </a:xfrm>
            <a:custGeom>
              <a:avLst/>
              <a:gdLst/>
              <a:ahLst/>
              <a:cxnLst/>
              <a:rect l="l" t="t" r="r" b="b"/>
              <a:pathLst>
                <a:path w="3903496" h="1747720">
                  <a:moveTo>
                    <a:pt x="0" y="0"/>
                  </a:moveTo>
                  <a:lnTo>
                    <a:pt x="3903496" y="0"/>
                  </a:lnTo>
                  <a:lnTo>
                    <a:pt x="3903496" y="1747720"/>
                  </a:lnTo>
                  <a:lnTo>
                    <a:pt x="0" y="1747720"/>
                  </a:lnTo>
                  <a:close/>
                </a:path>
              </a:pathLst>
            </a:custGeom>
            <a:solidFill>
              <a:srgbClr val="039B80"/>
            </a:solidFill>
          </p:spPr>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grpSp>
        <p:nvGrpSpPr>
          <p:cNvPr id="6" name="Group 6"/>
          <p:cNvGrpSpPr/>
          <p:nvPr/>
        </p:nvGrpSpPr>
        <p:grpSpPr>
          <a:xfrm>
            <a:off x="571440" y="0"/>
            <a:ext cx="5205680" cy="344027"/>
            <a:chOff x="0" y="0"/>
            <a:chExt cx="1371043" cy="90608"/>
          </a:xfrm>
        </p:grpSpPr>
        <p:sp>
          <p:nvSpPr>
            <p:cNvPr id="7" name="Freeform 7"/>
            <p:cNvSpPr/>
            <p:nvPr/>
          </p:nvSpPr>
          <p:spPr>
            <a:xfrm>
              <a:off x="0" y="0"/>
              <a:ext cx="1371043" cy="90608"/>
            </a:xfrm>
            <a:custGeom>
              <a:avLst/>
              <a:gdLst/>
              <a:ahLst/>
              <a:cxnLst/>
              <a:rect l="l" t="t" r="r" b="b"/>
              <a:pathLst>
                <a:path w="1371043" h="90608">
                  <a:moveTo>
                    <a:pt x="0" y="0"/>
                  </a:moveTo>
                  <a:lnTo>
                    <a:pt x="1371043" y="0"/>
                  </a:lnTo>
                  <a:lnTo>
                    <a:pt x="1371043" y="90608"/>
                  </a:lnTo>
                  <a:lnTo>
                    <a:pt x="0" y="90608"/>
                  </a:lnTo>
                  <a:close/>
                </a:path>
              </a:pathLst>
            </a:custGeom>
            <a:solidFill>
              <a:srgbClr val="0A7DB4"/>
            </a:solidFill>
          </p:spPr>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grpSp>
        <p:nvGrpSpPr>
          <p:cNvPr id="9" name="Group 9"/>
          <p:cNvGrpSpPr/>
          <p:nvPr/>
        </p:nvGrpSpPr>
        <p:grpSpPr>
          <a:xfrm>
            <a:off x="5929290" y="0"/>
            <a:ext cx="2185941" cy="315766"/>
            <a:chOff x="0" y="0"/>
            <a:chExt cx="575721" cy="83165"/>
          </a:xfrm>
        </p:grpSpPr>
        <p:sp>
          <p:nvSpPr>
            <p:cNvPr id="10" name="Freeform 10"/>
            <p:cNvSpPr/>
            <p:nvPr/>
          </p:nvSpPr>
          <p:spPr>
            <a:xfrm>
              <a:off x="0" y="0"/>
              <a:ext cx="575721" cy="83165"/>
            </a:xfrm>
            <a:custGeom>
              <a:avLst/>
              <a:gdLst/>
              <a:ahLst/>
              <a:cxnLst/>
              <a:rect l="l" t="t" r="r" b="b"/>
              <a:pathLst>
                <a:path w="575721" h="83165">
                  <a:moveTo>
                    <a:pt x="0" y="0"/>
                  </a:moveTo>
                  <a:lnTo>
                    <a:pt x="575721" y="0"/>
                  </a:lnTo>
                  <a:lnTo>
                    <a:pt x="575721" y="83165"/>
                  </a:lnTo>
                  <a:lnTo>
                    <a:pt x="0" y="83165"/>
                  </a:lnTo>
                  <a:close/>
                </a:path>
              </a:pathLst>
            </a:custGeom>
            <a:solidFill>
              <a:srgbClr val="039B80"/>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sp>
        <p:nvSpPr>
          <p:cNvPr id="12" name="TextBox 12"/>
          <p:cNvSpPr txBox="1"/>
          <p:nvPr/>
        </p:nvSpPr>
        <p:spPr>
          <a:xfrm>
            <a:off x="2704340" y="8794697"/>
            <a:ext cx="12879320" cy="898631"/>
          </a:xfrm>
          <a:prstGeom prst="rect">
            <a:avLst/>
          </a:prstGeom>
        </p:spPr>
        <p:txBody>
          <a:bodyPr lIns="0" tIns="0" rIns="0" bIns="0" rtlCol="0" anchor="t">
            <a:spAutoFit/>
          </a:bodyPr>
          <a:lstStyle/>
          <a:p>
            <a:pPr algn="ctr">
              <a:lnSpc>
                <a:spcPts val="2444"/>
              </a:lnSpc>
            </a:pPr>
            <a:endParaRPr/>
          </a:p>
          <a:p>
            <a:pPr algn="ctr">
              <a:lnSpc>
                <a:spcPts val="2444"/>
              </a:lnSpc>
            </a:pPr>
            <a:r>
              <a:rPr lang="en-US" sz="1745">
                <a:solidFill>
                  <a:srgbClr val="000000"/>
                </a:solidFill>
                <a:latin typeface="Canva Sans Bold Italics"/>
              </a:rPr>
              <a:t>Top Ranked Data Science &amp; Analytics Education Provider since 2007</a:t>
            </a:r>
          </a:p>
          <a:p>
            <a:pPr algn="ctr">
              <a:lnSpc>
                <a:spcPts val="2444"/>
              </a:lnSpc>
            </a:pPr>
            <a:endParaRPr/>
          </a:p>
        </p:txBody>
      </p:sp>
      <p:sp>
        <p:nvSpPr>
          <p:cNvPr id="13" name="TextBox 13"/>
          <p:cNvSpPr txBox="1"/>
          <p:nvPr/>
        </p:nvSpPr>
        <p:spPr>
          <a:xfrm>
            <a:off x="2873432" y="9635285"/>
            <a:ext cx="12541135" cy="318770"/>
          </a:xfrm>
          <a:prstGeom prst="rect">
            <a:avLst/>
          </a:prstGeom>
        </p:spPr>
        <p:txBody>
          <a:bodyPr lIns="0" tIns="0" rIns="0" bIns="0" rtlCol="0" anchor="t">
            <a:spAutoFit/>
          </a:bodyPr>
          <a:lstStyle/>
          <a:p>
            <a:pPr algn="ctr">
              <a:lnSpc>
                <a:spcPts val="2380"/>
              </a:lnSpc>
            </a:pPr>
            <a:r>
              <a:rPr lang="en-US" sz="1700">
                <a:solidFill>
                  <a:srgbClr val="A6A6A6"/>
                </a:solidFill>
                <a:latin typeface="Calibri (MS)"/>
              </a:rPr>
              <a:t>Ivy Professional School - Top Ranked Corporate Education Provider</a:t>
            </a:r>
          </a:p>
        </p:txBody>
      </p:sp>
      <p:sp>
        <p:nvSpPr>
          <p:cNvPr id="14" name="TextBox 14"/>
          <p:cNvSpPr txBox="1"/>
          <p:nvPr/>
        </p:nvSpPr>
        <p:spPr>
          <a:xfrm>
            <a:off x="593482" y="500405"/>
            <a:ext cx="3692734" cy="717889"/>
          </a:xfrm>
          <a:prstGeom prst="rect">
            <a:avLst/>
          </a:prstGeom>
        </p:spPr>
        <p:txBody>
          <a:bodyPr wrap="square" lIns="0" tIns="0" rIns="0" bIns="0" rtlCol="0" anchor="t">
            <a:spAutoFit/>
          </a:bodyPr>
          <a:lstStyle/>
          <a:p>
            <a:pPr>
              <a:lnSpc>
                <a:spcPts val="6299"/>
              </a:lnSpc>
            </a:pPr>
            <a:r>
              <a:rPr lang="en-US" sz="4500" dirty="0">
                <a:solidFill>
                  <a:srgbClr val="000000"/>
                </a:solidFill>
                <a:latin typeface="Montserrat Classic Bold"/>
              </a:rPr>
              <a:t>Objectives</a:t>
            </a:r>
          </a:p>
        </p:txBody>
      </p:sp>
      <p:grpSp>
        <p:nvGrpSpPr>
          <p:cNvPr id="15" name="Group 15"/>
          <p:cNvGrpSpPr/>
          <p:nvPr/>
        </p:nvGrpSpPr>
        <p:grpSpPr>
          <a:xfrm>
            <a:off x="12869526" y="1384796"/>
            <a:ext cx="5090083" cy="6697852"/>
            <a:chOff x="0" y="0"/>
            <a:chExt cx="1340598" cy="1764043"/>
          </a:xfrm>
        </p:grpSpPr>
        <p:sp>
          <p:nvSpPr>
            <p:cNvPr id="16" name="Freeform 16"/>
            <p:cNvSpPr/>
            <p:nvPr/>
          </p:nvSpPr>
          <p:spPr>
            <a:xfrm>
              <a:off x="0" y="0"/>
              <a:ext cx="1340598" cy="1764043"/>
            </a:xfrm>
            <a:custGeom>
              <a:avLst/>
              <a:gdLst/>
              <a:ahLst/>
              <a:cxnLst/>
              <a:rect l="l" t="t" r="r" b="b"/>
              <a:pathLst>
                <a:path w="1340598" h="1764043">
                  <a:moveTo>
                    <a:pt x="0" y="0"/>
                  </a:moveTo>
                  <a:lnTo>
                    <a:pt x="1340598" y="0"/>
                  </a:lnTo>
                  <a:lnTo>
                    <a:pt x="1340598" y="1764043"/>
                  </a:lnTo>
                  <a:lnTo>
                    <a:pt x="0" y="1764043"/>
                  </a:lnTo>
                  <a:close/>
                </a:path>
              </a:pathLst>
            </a:custGeom>
            <a:solidFill>
              <a:srgbClr val="0A7DB4"/>
            </a:solidFill>
          </p:spPr>
        </p:sp>
        <p:sp>
          <p:nvSpPr>
            <p:cNvPr id="17" name="TextBox 17"/>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sp>
        <p:nvSpPr>
          <p:cNvPr id="18" name="Freeform 18"/>
          <p:cNvSpPr/>
          <p:nvPr/>
        </p:nvSpPr>
        <p:spPr>
          <a:xfrm>
            <a:off x="12869526" y="1384796"/>
            <a:ext cx="5090083" cy="6697852"/>
          </a:xfrm>
          <a:custGeom>
            <a:avLst/>
            <a:gdLst/>
            <a:ahLst/>
            <a:cxnLst/>
            <a:rect l="l" t="t" r="r" b="b"/>
            <a:pathLst>
              <a:path w="5090083" h="6697852">
                <a:moveTo>
                  <a:pt x="0" y="0"/>
                </a:moveTo>
                <a:lnTo>
                  <a:pt x="5090083" y="0"/>
                </a:lnTo>
                <a:lnTo>
                  <a:pt x="5090083" y="6697851"/>
                </a:lnTo>
                <a:lnTo>
                  <a:pt x="0" y="6697851"/>
                </a:lnTo>
                <a:lnTo>
                  <a:pt x="0" y="0"/>
                </a:lnTo>
                <a:close/>
              </a:path>
            </a:pathLst>
          </a:custGeom>
          <a:blipFill>
            <a:blip r:embed="rId3">
              <a:alphaModFix amt="18999"/>
            </a:blip>
            <a:stretch>
              <a:fillRect l="-83263" r="-48906" b="-17552"/>
            </a:stretch>
          </a:blipFill>
        </p:spPr>
      </p:sp>
      <p:sp>
        <p:nvSpPr>
          <p:cNvPr id="19" name="TextBox 19"/>
          <p:cNvSpPr txBox="1"/>
          <p:nvPr/>
        </p:nvSpPr>
        <p:spPr>
          <a:xfrm>
            <a:off x="593482" y="2421234"/>
            <a:ext cx="11725737" cy="4909185"/>
          </a:xfrm>
          <a:prstGeom prst="rect">
            <a:avLst/>
          </a:prstGeom>
        </p:spPr>
        <p:txBody>
          <a:bodyPr lIns="0" tIns="0" rIns="0" bIns="0" rtlCol="0" anchor="t">
            <a:spAutoFit/>
          </a:bodyPr>
          <a:lstStyle/>
          <a:p>
            <a:pPr marL="647700" lvl="1" indent="-323850" algn="just">
              <a:lnSpc>
                <a:spcPts val="4920"/>
              </a:lnSpc>
              <a:buFont typeface="Arial"/>
              <a:buChar char="•"/>
            </a:pPr>
            <a:r>
              <a:rPr lang="en-US" sz="3000">
                <a:solidFill>
                  <a:srgbClr val="FCFCFB"/>
                </a:solidFill>
                <a:latin typeface="Montserrat"/>
              </a:rPr>
              <a:t>Analyse the datasets to find the top Districts that have witnessed significantly highest investment, top Sectors that contributed highest investment, Quarter wise investment trend and top Districts that have been benefited with highest employment  generation.</a:t>
            </a:r>
          </a:p>
          <a:p>
            <a:pPr algn="just">
              <a:lnSpc>
                <a:spcPts val="4920"/>
              </a:lnSpc>
            </a:pPr>
            <a:endParaRPr/>
          </a:p>
          <a:p>
            <a:pPr marL="647700" lvl="1" indent="-323850" algn="just">
              <a:lnSpc>
                <a:spcPts val="4920"/>
              </a:lnSpc>
              <a:buFont typeface="Arial"/>
              <a:buChar char="•"/>
            </a:pPr>
            <a:r>
              <a:rPr lang="en-US" sz="3000">
                <a:solidFill>
                  <a:srgbClr val="FCFCFB"/>
                </a:solidFill>
                <a:latin typeface="Montserrat"/>
              </a:rPr>
              <a:t>Publish the findings based on Data Analysis.</a:t>
            </a:r>
          </a:p>
          <a:p>
            <a:pPr algn="just">
              <a:lnSpc>
                <a:spcPts val="4920"/>
              </a:lnSpc>
            </a:pP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79334" y="202722"/>
            <a:ext cx="1000196" cy="766817"/>
          </a:xfrm>
          <a:custGeom>
            <a:avLst/>
            <a:gdLst/>
            <a:ahLst/>
            <a:cxnLst/>
            <a:rect l="l" t="t" r="r" b="b"/>
            <a:pathLst>
              <a:path w="1000196" h="766817">
                <a:moveTo>
                  <a:pt x="0" y="0"/>
                </a:moveTo>
                <a:lnTo>
                  <a:pt x="1000195" y="0"/>
                </a:lnTo>
                <a:lnTo>
                  <a:pt x="1000195" y="766816"/>
                </a:lnTo>
                <a:lnTo>
                  <a:pt x="0" y="766816"/>
                </a:lnTo>
                <a:lnTo>
                  <a:pt x="0" y="0"/>
                </a:lnTo>
                <a:close/>
              </a:path>
            </a:pathLst>
          </a:custGeom>
          <a:blipFill>
            <a:blip r:embed="rId2"/>
            <a:stretch>
              <a:fillRect/>
            </a:stretch>
          </a:blipFill>
        </p:spPr>
      </p:sp>
      <p:grpSp>
        <p:nvGrpSpPr>
          <p:cNvPr id="3" name="Group 3"/>
          <p:cNvGrpSpPr/>
          <p:nvPr/>
        </p:nvGrpSpPr>
        <p:grpSpPr>
          <a:xfrm>
            <a:off x="0" y="2187397"/>
            <a:ext cx="18288000" cy="6635875"/>
            <a:chOff x="0" y="0"/>
            <a:chExt cx="4816593" cy="1747720"/>
          </a:xfrm>
        </p:grpSpPr>
        <p:sp>
          <p:nvSpPr>
            <p:cNvPr id="4" name="Freeform 4"/>
            <p:cNvSpPr/>
            <p:nvPr/>
          </p:nvSpPr>
          <p:spPr>
            <a:xfrm>
              <a:off x="0" y="0"/>
              <a:ext cx="4816592" cy="1747720"/>
            </a:xfrm>
            <a:custGeom>
              <a:avLst/>
              <a:gdLst/>
              <a:ahLst/>
              <a:cxnLst/>
              <a:rect l="l" t="t" r="r" b="b"/>
              <a:pathLst>
                <a:path w="4816592" h="1747720">
                  <a:moveTo>
                    <a:pt x="0" y="0"/>
                  </a:moveTo>
                  <a:lnTo>
                    <a:pt x="4816592" y="0"/>
                  </a:lnTo>
                  <a:lnTo>
                    <a:pt x="4816592" y="1747720"/>
                  </a:lnTo>
                  <a:lnTo>
                    <a:pt x="0" y="1747720"/>
                  </a:lnTo>
                  <a:close/>
                </a:path>
              </a:pathLst>
            </a:custGeom>
            <a:solidFill>
              <a:srgbClr val="039B80"/>
            </a:solidFill>
          </p:spPr>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grpSp>
        <p:nvGrpSpPr>
          <p:cNvPr id="6" name="Group 6"/>
          <p:cNvGrpSpPr/>
          <p:nvPr/>
        </p:nvGrpSpPr>
        <p:grpSpPr>
          <a:xfrm>
            <a:off x="571440" y="0"/>
            <a:ext cx="5205680" cy="344027"/>
            <a:chOff x="0" y="0"/>
            <a:chExt cx="1371043" cy="90608"/>
          </a:xfrm>
        </p:grpSpPr>
        <p:sp>
          <p:nvSpPr>
            <p:cNvPr id="7" name="Freeform 7"/>
            <p:cNvSpPr/>
            <p:nvPr/>
          </p:nvSpPr>
          <p:spPr>
            <a:xfrm>
              <a:off x="0" y="0"/>
              <a:ext cx="1371043" cy="90608"/>
            </a:xfrm>
            <a:custGeom>
              <a:avLst/>
              <a:gdLst/>
              <a:ahLst/>
              <a:cxnLst/>
              <a:rect l="l" t="t" r="r" b="b"/>
              <a:pathLst>
                <a:path w="1371043" h="90608">
                  <a:moveTo>
                    <a:pt x="0" y="0"/>
                  </a:moveTo>
                  <a:lnTo>
                    <a:pt x="1371043" y="0"/>
                  </a:lnTo>
                  <a:lnTo>
                    <a:pt x="1371043" y="90608"/>
                  </a:lnTo>
                  <a:lnTo>
                    <a:pt x="0" y="90608"/>
                  </a:lnTo>
                  <a:close/>
                </a:path>
              </a:pathLst>
            </a:custGeom>
            <a:solidFill>
              <a:srgbClr val="0A7DB4"/>
            </a:solidFill>
          </p:spPr>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grpSp>
        <p:nvGrpSpPr>
          <p:cNvPr id="9" name="Group 9"/>
          <p:cNvGrpSpPr/>
          <p:nvPr/>
        </p:nvGrpSpPr>
        <p:grpSpPr>
          <a:xfrm>
            <a:off x="5929290" y="0"/>
            <a:ext cx="2185941" cy="315766"/>
            <a:chOff x="0" y="0"/>
            <a:chExt cx="575721" cy="83165"/>
          </a:xfrm>
        </p:grpSpPr>
        <p:sp>
          <p:nvSpPr>
            <p:cNvPr id="10" name="Freeform 10"/>
            <p:cNvSpPr/>
            <p:nvPr/>
          </p:nvSpPr>
          <p:spPr>
            <a:xfrm>
              <a:off x="0" y="0"/>
              <a:ext cx="575721" cy="83165"/>
            </a:xfrm>
            <a:custGeom>
              <a:avLst/>
              <a:gdLst/>
              <a:ahLst/>
              <a:cxnLst/>
              <a:rect l="l" t="t" r="r" b="b"/>
              <a:pathLst>
                <a:path w="575721" h="83165">
                  <a:moveTo>
                    <a:pt x="0" y="0"/>
                  </a:moveTo>
                  <a:lnTo>
                    <a:pt x="575721" y="0"/>
                  </a:lnTo>
                  <a:lnTo>
                    <a:pt x="575721" y="83165"/>
                  </a:lnTo>
                  <a:lnTo>
                    <a:pt x="0" y="83165"/>
                  </a:lnTo>
                  <a:close/>
                </a:path>
              </a:pathLst>
            </a:custGeom>
            <a:solidFill>
              <a:srgbClr val="039B80"/>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sp>
        <p:nvSpPr>
          <p:cNvPr id="12" name="TextBox 12"/>
          <p:cNvSpPr txBox="1"/>
          <p:nvPr/>
        </p:nvSpPr>
        <p:spPr>
          <a:xfrm>
            <a:off x="2704340" y="8794697"/>
            <a:ext cx="12879320" cy="898631"/>
          </a:xfrm>
          <a:prstGeom prst="rect">
            <a:avLst/>
          </a:prstGeom>
        </p:spPr>
        <p:txBody>
          <a:bodyPr lIns="0" tIns="0" rIns="0" bIns="0" rtlCol="0" anchor="t">
            <a:spAutoFit/>
          </a:bodyPr>
          <a:lstStyle/>
          <a:p>
            <a:pPr algn="ctr">
              <a:lnSpc>
                <a:spcPts val="2444"/>
              </a:lnSpc>
            </a:pPr>
            <a:endParaRPr/>
          </a:p>
          <a:p>
            <a:pPr algn="ctr">
              <a:lnSpc>
                <a:spcPts val="2444"/>
              </a:lnSpc>
            </a:pPr>
            <a:r>
              <a:rPr lang="en-US" sz="1745">
                <a:solidFill>
                  <a:srgbClr val="000000"/>
                </a:solidFill>
                <a:latin typeface="Canva Sans Bold Italics"/>
              </a:rPr>
              <a:t>Top Ranked Data Science &amp; Analytics Education Provider since 2007</a:t>
            </a:r>
          </a:p>
          <a:p>
            <a:pPr algn="ctr">
              <a:lnSpc>
                <a:spcPts val="2444"/>
              </a:lnSpc>
            </a:pPr>
            <a:endParaRPr/>
          </a:p>
        </p:txBody>
      </p:sp>
      <p:sp>
        <p:nvSpPr>
          <p:cNvPr id="13" name="TextBox 13"/>
          <p:cNvSpPr txBox="1"/>
          <p:nvPr/>
        </p:nvSpPr>
        <p:spPr>
          <a:xfrm>
            <a:off x="2873432" y="9635285"/>
            <a:ext cx="12541135" cy="318770"/>
          </a:xfrm>
          <a:prstGeom prst="rect">
            <a:avLst/>
          </a:prstGeom>
        </p:spPr>
        <p:txBody>
          <a:bodyPr lIns="0" tIns="0" rIns="0" bIns="0" rtlCol="0" anchor="t">
            <a:spAutoFit/>
          </a:bodyPr>
          <a:lstStyle/>
          <a:p>
            <a:pPr algn="ctr">
              <a:lnSpc>
                <a:spcPts val="2380"/>
              </a:lnSpc>
            </a:pPr>
            <a:r>
              <a:rPr lang="en-US" sz="1700">
                <a:solidFill>
                  <a:srgbClr val="A6A6A6"/>
                </a:solidFill>
                <a:latin typeface="Calibri (MS)"/>
              </a:rPr>
              <a:t>Ivy Professional School - Top Ranked Corporate Education Provider</a:t>
            </a:r>
          </a:p>
        </p:txBody>
      </p:sp>
      <p:sp>
        <p:nvSpPr>
          <p:cNvPr id="14" name="TextBox 14"/>
          <p:cNvSpPr txBox="1"/>
          <p:nvPr/>
        </p:nvSpPr>
        <p:spPr>
          <a:xfrm>
            <a:off x="571440" y="500030"/>
            <a:ext cx="5692998" cy="717889"/>
          </a:xfrm>
          <a:prstGeom prst="rect">
            <a:avLst/>
          </a:prstGeom>
        </p:spPr>
        <p:txBody>
          <a:bodyPr wrap="square" lIns="0" tIns="0" rIns="0" bIns="0" rtlCol="0" anchor="t">
            <a:spAutoFit/>
          </a:bodyPr>
          <a:lstStyle/>
          <a:p>
            <a:pPr>
              <a:lnSpc>
                <a:spcPts val="6299"/>
              </a:lnSpc>
            </a:pPr>
            <a:r>
              <a:rPr lang="en-US" sz="4500" dirty="0">
                <a:solidFill>
                  <a:srgbClr val="000000"/>
                </a:solidFill>
                <a:latin typeface="Montserrat Classic Bold"/>
              </a:rPr>
              <a:t>Table analysis</a:t>
            </a:r>
          </a:p>
        </p:txBody>
      </p:sp>
      <p:grpSp>
        <p:nvGrpSpPr>
          <p:cNvPr id="15" name="Group 15"/>
          <p:cNvGrpSpPr/>
          <p:nvPr/>
        </p:nvGrpSpPr>
        <p:grpSpPr>
          <a:xfrm>
            <a:off x="15018701" y="8605758"/>
            <a:ext cx="2742941" cy="435028"/>
            <a:chOff x="0" y="0"/>
            <a:chExt cx="722421" cy="114575"/>
          </a:xfrm>
        </p:grpSpPr>
        <p:sp>
          <p:nvSpPr>
            <p:cNvPr id="16" name="Freeform 16"/>
            <p:cNvSpPr/>
            <p:nvPr/>
          </p:nvSpPr>
          <p:spPr>
            <a:xfrm>
              <a:off x="0" y="0"/>
              <a:ext cx="722421" cy="114575"/>
            </a:xfrm>
            <a:custGeom>
              <a:avLst/>
              <a:gdLst/>
              <a:ahLst/>
              <a:cxnLst/>
              <a:rect l="l" t="t" r="r" b="b"/>
              <a:pathLst>
                <a:path w="722421" h="114575">
                  <a:moveTo>
                    <a:pt x="0" y="0"/>
                  </a:moveTo>
                  <a:lnTo>
                    <a:pt x="722421" y="0"/>
                  </a:lnTo>
                  <a:lnTo>
                    <a:pt x="722421" y="114575"/>
                  </a:lnTo>
                  <a:lnTo>
                    <a:pt x="0" y="114575"/>
                  </a:lnTo>
                  <a:close/>
                </a:path>
              </a:pathLst>
            </a:custGeom>
            <a:solidFill>
              <a:srgbClr val="0A7DB4"/>
            </a:solidFill>
          </p:spPr>
        </p:sp>
        <p:sp>
          <p:nvSpPr>
            <p:cNvPr id="17" name="TextBox 17"/>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sp>
        <p:nvSpPr>
          <p:cNvPr id="18" name="TextBox 18"/>
          <p:cNvSpPr txBox="1"/>
          <p:nvPr/>
        </p:nvSpPr>
        <p:spPr>
          <a:xfrm>
            <a:off x="400976" y="2785493"/>
            <a:ext cx="17486047" cy="4693593"/>
          </a:xfrm>
          <a:prstGeom prst="rect">
            <a:avLst/>
          </a:prstGeom>
        </p:spPr>
        <p:txBody>
          <a:bodyPr lIns="0" tIns="0" rIns="0" bIns="0" rtlCol="0" anchor="t">
            <a:spAutoFit/>
          </a:bodyPr>
          <a:lstStyle/>
          <a:p>
            <a:pPr marL="647700" lvl="1" indent="-323850" algn="just">
              <a:lnSpc>
                <a:spcPts val="6089"/>
              </a:lnSpc>
              <a:buFont typeface="Arial"/>
              <a:buChar char="•"/>
            </a:pPr>
            <a:r>
              <a:rPr lang="en-US" sz="3000" dirty="0">
                <a:solidFill>
                  <a:srgbClr val="FCFCFB"/>
                </a:solidFill>
                <a:latin typeface="Montserrat"/>
              </a:rPr>
              <a:t>This dataset consists of 3 tables.</a:t>
            </a:r>
          </a:p>
          <a:p>
            <a:pPr marL="647700" lvl="1" indent="-323850" algn="just">
              <a:lnSpc>
                <a:spcPts val="6089"/>
              </a:lnSpc>
              <a:buFont typeface="Arial"/>
              <a:buChar char="•"/>
            </a:pPr>
            <a:r>
              <a:rPr lang="en-US" sz="3000" dirty="0">
                <a:solidFill>
                  <a:srgbClr val="FCFCFB"/>
                </a:solidFill>
                <a:latin typeface="Montserrat"/>
              </a:rPr>
              <a:t>First table is </a:t>
            </a:r>
            <a:r>
              <a:rPr lang="en-US" sz="3000" dirty="0" smtClean="0">
                <a:solidFill>
                  <a:srgbClr val="FCFCFB"/>
                </a:solidFill>
                <a:latin typeface="Montserrat Bold"/>
              </a:rPr>
              <a:t>dim_date</a:t>
            </a:r>
            <a:r>
              <a:rPr lang="en-US" sz="3000" dirty="0" smtClean="0">
                <a:solidFill>
                  <a:srgbClr val="FCFCFB"/>
                </a:solidFill>
                <a:latin typeface="Montserrat"/>
              </a:rPr>
              <a:t> </a:t>
            </a:r>
            <a:r>
              <a:rPr lang="en-US" sz="3000" dirty="0">
                <a:solidFill>
                  <a:srgbClr val="FCFCFB"/>
                </a:solidFill>
                <a:latin typeface="Montserrat"/>
              </a:rPr>
              <a:t>which consists of columns- Month, Quarter, Fiscal Year.</a:t>
            </a:r>
          </a:p>
          <a:p>
            <a:pPr marL="647700" lvl="1" indent="-323850" algn="just">
              <a:lnSpc>
                <a:spcPts val="6089"/>
              </a:lnSpc>
              <a:buFont typeface="Arial"/>
              <a:buChar char="•"/>
            </a:pPr>
            <a:r>
              <a:rPr lang="en-US" sz="3000" dirty="0">
                <a:solidFill>
                  <a:srgbClr val="FCFCFB"/>
                </a:solidFill>
                <a:latin typeface="Montserrat"/>
              </a:rPr>
              <a:t>Second table is </a:t>
            </a:r>
            <a:r>
              <a:rPr lang="en-US" sz="3000" dirty="0">
                <a:solidFill>
                  <a:srgbClr val="FCFCFB"/>
                </a:solidFill>
                <a:latin typeface="Montserrat Bold"/>
              </a:rPr>
              <a:t>dim_districts</a:t>
            </a:r>
            <a:r>
              <a:rPr lang="en-US" sz="3000" dirty="0">
                <a:solidFill>
                  <a:srgbClr val="FCFCFB"/>
                </a:solidFill>
                <a:latin typeface="Montserrat"/>
              </a:rPr>
              <a:t> which consists of columns- District code, District name.</a:t>
            </a:r>
          </a:p>
          <a:p>
            <a:pPr marL="647700" lvl="1" indent="-323850" algn="just">
              <a:lnSpc>
                <a:spcPts val="6089"/>
              </a:lnSpc>
              <a:buFont typeface="Arial"/>
              <a:buChar char="•"/>
            </a:pPr>
            <a:r>
              <a:rPr lang="en-US" sz="3000" dirty="0">
                <a:solidFill>
                  <a:srgbClr val="FCFCFB"/>
                </a:solidFill>
                <a:latin typeface="Montserrat"/>
              </a:rPr>
              <a:t>Third table is </a:t>
            </a:r>
            <a:r>
              <a:rPr lang="en-US" sz="3000" dirty="0">
                <a:solidFill>
                  <a:srgbClr val="FCFCFB"/>
                </a:solidFill>
                <a:latin typeface="Montserrat Bold"/>
              </a:rPr>
              <a:t>investments</a:t>
            </a:r>
            <a:r>
              <a:rPr lang="en-US" sz="3000" dirty="0">
                <a:solidFill>
                  <a:srgbClr val="FCFCFB"/>
                </a:solidFill>
                <a:latin typeface="Montserrat"/>
              </a:rPr>
              <a:t> which consists of columns- District code, Month, Sector, Investment amount in Cr, Number of employment.</a:t>
            </a:r>
          </a:p>
          <a:p>
            <a:pPr algn="just">
              <a:lnSpc>
                <a:spcPts val="6089"/>
              </a:lnSpc>
            </a:pP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79334" y="202722"/>
            <a:ext cx="1000196" cy="766817"/>
          </a:xfrm>
          <a:custGeom>
            <a:avLst/>
            <a:gdLst/>
            <a:ahLst/>
            <a:cxnLst/>
            <a:rect l="l" t="t" r="r" b="b"/>
            <a:pathLst>
              <a:path w="1000196" h="766817">
                <a:moveTo>
                  <a:pt x="0" y="0"/>
                </a:moveTo>
                <a:lnTo>
                  <a:pt x="1000195" y="0"/>
                </a:lnTo>
                <a:lnTo>
                  <a:pt x="1000195" y="766816"/>
                </a:lnTo>
                <a:lnTo>
                  <a:pt x="0" y="766816"/>
                </a:lnTo>
                <a:lnTo>
                  <a:pt x="0" y="0"/>
                </a:lnTo>
                <a:close/>
              </a:path>
            </a:pathLst>
          </a:custGeom>
          <a:blipFill>
            <a:blip r:embed="rId2"/>
            <a:stretch>
              <a:fillRect/>
            </a:stretch>
          </a:blipFill>
        </p:spPr>
      </p:sp>
      <p:grpSp>
        <p:nvGrpSpPr>
          <p:cNvPr id="3" name="Group 3"/>
          <p:cNvGrpSpPr/>
          <p:nvPr/>
        </p:nvGrpSpPr>
        <p:grpSpPr>
          <a:xfrm>
            <a:off x="571440" y="0"/>
            <a:ext cx="5205680" cy="344027"/>
            <a:chOff x="0" y="0"/>
            <a:chExt cx="1371043" cy="90608"/>
          </a:xfrm>
        </p:grpSpPr>
        <p:sp>
          <p:nvSpPr>
            <p:cNvPr id="4" name="Freeform 4"/>
            <p:cNvSpPr/>
            <p:nvPr/>
          </p:nvSpPr>
          <p:spPr>
            <a:xfrm>
              <a:off x="0" y="0"/>
              <a:ext cx="1371043" cy="90608"/>
            </a:xfrm>
            <a:custGeom>
              <a:avLst/>
              <a:gdLst/>
              <a:ahLst/>
              <a:cxnLst/>
              <a:rect l="l" t="t" r="r" b="b"/>
              <a:pathLst>
                <a:path w="1371043" h="90608">
                  <a:moveTo>
                    <a:pt x="0" y="0"/>
                  </a:moveTo>
                  <a:lnTo>
                    <a:pt x="1371043" y="0"/>
                  </a:lnTo>
                  <a:lnTo>
                    <a:pt x="1371043" y="90608"/>
                  </a:lnTo>
                  <a:lnTo>
                    <a:pt x="0" y="90608"/>
                  </a:lnTo>
                  <a:close/>
                </a:path>
              </a:pathLst>
            </a:custGeom>
            <a:solidFill>
              <a:srgbClr val="0A7DB4"/>
            </a:solidFill>
          </p:spPr>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grpSp>
        <p:nvGrpSpPr>
          <p:cNvPr id="6" name="Group 6"/>
          <p:cNvGrpSpPr/>
          <p:nvPr/>
        </p:nvGrpSpPr>
        <p:grpSpPr>
          <a:xfrm>
            <a:off x="5929290" y="0"/>
            <a:ext cx="2185941" cy="315766"/>
            <a:chOff x="0" y="0"/>
            <a:chExt cx="575721" cy="83165"/>
          </a:xfrm>
        </p:grpSpPr>
        <p:sp>
          <p:nvSpPr>
            <p:cNvPr id="7" name="Freeform 7"/>
            <p:cNvSpPr/>
            <p:nvPr/>
          </p:nvSpPr>
          <p:spPr>
            <a:xfrm>
              <a:off x="0" y="0"/>
              <a:ext cx="575721" cy="83165"/>
            </a:xfrm>
            <a:custGeom>
              <a:avLst/>
              <a:gdLst/>
              <a:ahLst/>
              <a:cxnLst/>
              <a:rect l="l" t="t" r="r" b="b"/>
              <a:pathLst>
                <a:path w="575721" h="83165">
                  <a:moveTo>
                    <a:pt x="0" y="0"/>
                  </a:moveTo>
                  <a:lnTo>
                    <a:pt x="575721" y="0"/>
                  </a:lnTo>
                  <a:lnTo>
                    <a:pt x="575721" y="83165"/>
                  </a:lnTo>
                  <a:lnTo>
                    <a:pt x="0" y="83165"/>
                  </a:lnTo>
                  <a:close/>
                </a:path>
              </a:pathLst>
            </a:custGeom>
            <a:solidFill>
              <a:srgbClr val="039B80"/>
            </a:solidFill>
          </p:spPr>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sp>
        <p:nvSpPr>
          <p:cNvPr id="9" name="TextBox 9"/>
          <p:cNvSpPr txBox="1"/>
          <p:nvPr/>
        </p:nvSpPr>
        <p:spPr>
          <a:xfrm>
            <a:off x="2704340" y="8794697"/>
            <a:ext cx="12879320" cy="898631"/>
          </a:xfrm>
          <a:prstGeom prst="rect">
            <a:avLst/>
          </a:prstGeom>
        </p:spPr>
        <p:txBody>
          <a:bodyPr lIns="0" tIns="0" rIns="0" bIns="0" rtlCol="0" anchor="t">
            <a:spAutoFit/>
          </a:bodyPr>
          <a:lstStyle/>
          <a:p>
            <a:pPr algn="ctr">
              <a:lnSpc>
                <a:spcPts val="2444"/>
              </a:lnSpc>
            </a:pPr>
            <a:endParaRPr/>
          </a:p>
          <a:p>
            <a:pPr algn="ctr">
              <a:lnSpc>
                <a:spcPts val="2444"/>
              </a:lnSpc>
            </a:pPr>
            <a:r>
              <a:rPr lang="en-US" sz="1745">
                <a:solidFill>
                  <a:srgbClr val="000000"/>
                </a:solidFill>
                <a:latin typeface="Canva Sans Bold Italics"/>
              </a:rPr>
              <a:t>Top Ranked Data Science &amp; Analytics Education Provider since 2007</a:t>
            </a:r>
          </a:p>
          <a:p>
            <a:pPr algn="ctr">
              <a:lnSpc>
                <a:spcPts val="2444"/>
              </a:lnSpc>
            </a:pPr>
            <a:endParaRPr/>
          </a:p>
        </p:txBody>
      </p:sp>
      <p:sp>
        <p:nvSpPr>
          <p:cNvPr id="10" name="TextBox 10"/>
          <p:cNvSpPr txBox="1"/>
          <p:nvPr/>
        </p:nvSpPr>
        <p:spPr>
          <a:xfrm>
            <a:off x="2873432" y="9635285"/>
            <a:ext cx="12541135" cy="318770"/>
          </a:xfrm>
          <a:prstGeom prst="rect">
            <a:avLst/>
          </a:prstGeom>
        </p:spPr>
        <p:txBody>
          <a:bodyPr lIns="0" tIns="0" rIns="0" bIns="0" rtlCol="0" anchor="t">
            <a:spAutoFit/>
          </a:bodyPr>
          <a:lstStyle/>
          <a:p>
            <a:pPr algn="ctr">
              <a:lnSpc>
                <a:spcPts val="2380"/>
              </a:lnSpc>
            </a:pPr>
            <a:r>
              <a:rPr lang="en-US" sz="1700">
                <a:solidFill>
                  <a:srgbClr val="A6A6A6"/>
                </a:solidFill>
                <a:latin typeface="Calibri (MS)"/>
              </a:rPr>
              <a:t>Ivy Professional School - Top Ranked Corporate Education Provider</a:t>
            </a:r>
          </a:p>
        </p:txBody>
      </p:sp>
      <p:sp>
        <p:nvSpPr>
          <p:cNvPr id="11" name="TextBox 11"/>
          <p:cNvSpPr txBox="1"/>
          <p:nvPr/>
        </p:nvSpPr>
        <p:spPr>
          <a:xfrm>
            <a:off x="0" y="428592"/>
            <a:ext cx="11907643" cy="771525"/>
          </a:xfrm>
          <a:prstGeom prst="rect">
            <a:avLst/>
          </a:prstGeom>
        </p:spPr>
        <p:txBody>
          <a:bodyPr lIns="0" tIns="0" rIns="0" bIns="0" rtlCol="0" anchor="t">
            <a:spAutoFit/>
          </a:bodyPr>
          <a:lstStyle/>
          <a:p>
            <a:pPr algn="ctr">
              <a:lnSpc>
                <a:spcPts val="6299"/>
              </a:lnSpc>
            </a:pPr>
            <a:r>
              <a:rPr lang="en-US" sz="4500" dirty="0">
                <a:solidFill>
                  <a:srgbClr val="000000"/>
                </a:solidFill>
                <a:latin typeface="Montserrat Classic Bold"/>
              </a:rPr>
              <a:t>Investment Timeline and The Sectors</a:t>
            </a:r>
          </a:p>
        </p:txBody>
      </p:sp>
      <p:grpSp>
        <p:nvGrpSpPr>
          <p:cNvPr id="12" name="Group 12"/>
          <p:cNvGrpSpPr/>
          <p:nvPr/>
        </p:nvGrpSpPr>
        <p:grpSpPr>
          <a:xfrm>
            <a:off x="441106" y="3226525"/>
            <a:ext cx="17405788" cy="5596748"/>
            <a:chOff x="0" y="0"/>
            <a:chExt cx="4584240" cy="1474041"/>
          </a:xfrm>
        </p:grpSpPr>
        <p:sp>
          <p:nvSpPr>
            <p:cNvPr id="13" name="Freeform 13"/>
            <p:cNvSpPr/>
            <p:nvPr/>
          </p:nvSpPr>
          <p:spPr>
            <a:xfrm>
              <a:off x="0" y="0"/>
              <a:ext cx="4584240" cy="1474041"/>
            </a:xfrm>
            <a:custGeom>
              <a:avLst/>
              <a:gdLst/>
              <a:ahLst/>
              <a:cxnLst/>
              <a:rect l="l" t="t" r="r" b="b"/>
              <a:pathLst>
                <a:path w="4584240" h="1474041">
                  <a:moveTo>
                    <a:pt x="0" y="0"/>
                  </a:moveTo>
                  <a:lnTo>
                    <a:pt x="4584240" y="0"/>
                  </a:lnTo>
                  <a:lnTo>
                    <a:pt x="4584240" y="1474041"/>
                  </a:lnTo>
                  <a:lnTo>
                    <a:pt x="0" y="1474041"/>
                  </a:lnTo>
                  <a:close/>
                </a:path>
              </a:pathLst>
            </a:custGeom>
            <a:solidFill>
              <a:srgbClr val="0A7DB4"/>
            </a:solidFill>
          </p:spPr>
        </p:sp>
        <p:sp>
          <p:nvSpPr>
            <p:cNvPr id="14" name="TextBox 14"/>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grpSp>
        <p:nvGrpSpPr>
          <p:cNvPr id="15" name="Group 15"/>
          <p:cNvGrpSpPr/>
          <p:nvPr/>
        </p:nvGrpSpPr>
        <p:grpSpPr>
          <a:xfrm>
            <a:off x="1028700" y="1803192"/>
            <a:ext cx="3005512" cy="930183"/>
            <a:chOff x="0" y="0"/>
            <a:chExt cx="791575" cy="244986"/>
          </a:xfrm>
        </p:grpSpPr>
        <p:sp>
          <p:nvSpPr>
            <p:cNvPr id="16" name="Freeform 16"/>
            <p:cNvSpPr/>
            <p:nvPr/>
          </p:nvSpPr>
          <p:spPr>
            <a:xfrm>
              <a:off x="0" y="0"/>
              <a:ext cx="791575" cy="244986"/>
            </a:xfrm>
            <a:custGeom>
              <a:avLst/>
              <a:gdLst/>
              <a:ahLst/>
              <a:cxnLst/>
              <a:rect l="l" t="t" r="r" b="b"/>
              <a:pathLst>
                <a:path w="791575" h="244986">
                  <a:moveTo>
                    <a:pt x="0" y="0"/>
                  </a:moveTo>
                  <a:lnTo>
                    <a:pt x="791575" y="0"/>
                  </a:lnTo>
                  <a:lnTo>
                    <a:pt x="791575" y="244986"/>
                  </a:lnTo>
                  <a:lnTo>
                    <a:pt x="0" y="244986"/>
                  </a:lnTo>
                  <a:close/>
                </a:path>
              </a:pathLst>
            </a:custGeom>
            <a:solidFill>
              <a:srgbClr val="039B80"/>
            </a:solidFill>
          </p:spPr>
        </p:sp>
        <p:sp>
          <p:nvSpPr>
            <p:cNvPr id="17" name="TextBox 17"/>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grpSp>
        <p:nvGrpSpPr>
          <p:cNvPr id="18" name="Group 18"/>
          <p:cNvGrpSpPr/>
          <p:nvPr/>
        </p:nvGrpSpPr>
        <p:grpSpPr>
          <a:xfrm>
            <a:off x="5502369" y="1803192"/>
            <a:ext cx="3005512" cy="930183"/>
            <a:chOff x="0" y="0"/>
            <a:chExt cx="791575" cy="244986"/>
          </a:xfrm>
        </p:grpSpPr>
        <p:sp>
          <p:nvSpPr>
            <p:cNvPr id="19" name="Freeform 19"/>
            <p:cNvSpPr/>
            <p:nvPr/>
          </p:nvSpPr>
          <p:spPr>
            <a:xfrm>
              <a:off x="0" y="0"/>
              <a:ext cx="791575" cy="244986"/>
            </a:xfrm>
            <a:custGeom>
              <a:avLst/>
              <a:gdLst/>
              <a:ahLst/>
              <a:cxnLst/>
              <a:rect l="l" t="t" r="r" b="b"/>
              <a:pathLst>
                <a:path w="791575" h="244986">
                  <a:moveTo>
                    <a:pt x="0" y="0"/>
                  </a:moveTo>
                  <a:lnTo>
                    <a:pt x="791575" y="0"/>
                  </a:lnTo>
                  <a:lnTo>
                    <a:pt x="791575" y="244986"/>
                  </a:lnTo>
                  <a:lnTo>
                    <a:pt x="0" y="244986"/>
                  </a:lnTo>
                  <a:close/>
                </a:path>
              </a:pathLst>
            </a:custGeom>
            <a:solidFill>
              <a:srgbClr val="039B80"/>
            </a:solidFill>
          </p:spPr>
        </p:sp>
        <p:sp>
          <p:nvSpPr>
            <p:cNvPr id="20" name="TextBox 20"/>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grpSp>
        <p:nvGrpSpPr>
          <p:cNvPr id="21" name="Group 21"/>
          <p:cNvGrpSpPr/>
          <p:nvPr/>
        </p:nvGrpSpPr>
        <p:grpSpPr>
          <a:xfrm>
            <a:off x="9976039" y="1803192"/>
            <a:ext cx="3005512" cy="930183"/>
            <a:chOff x="0" y="0"/>
            <a:chExt cx="791575" cy="244986"/>
          </a:xfrm>
        </p:grpSpPr>
        <p:sp>
          <p:nvSpPr>
            <p:cNvPr id="22" name="Freeform 22"/>
            <p:cNvSpPr/>
            <p:nvPr/>
          </p:nvSpPr>
          <p:spPr>
            <a:xfrm>
              <a:off x="0" y="0"/>
              <a:ext cx="791575" cy="244986"/>
            </a:xfrm>
            <a:custGeom>
              <a:avLst/>
              <a:gdLst/>
              <a:ahLst/>
              <a:cxnLst/>
              <a:rect l="l" t="t" r="r" b="b"/>
              <a:pathLst>
                <a:path w="791575" h="244986">
                  <a:moveTo>
                    <a:pt x="0" y="0"/>
                  </a:moveTo>
                  <a:lnTo>
                    <a:pt x="791575" y="0"/>
                  </a:lnTo>
                  <a:lnTo>
                    <a:pt x="791575" y="244986"/>
                  </a:lnTo>
                  <a:lnTo>
                    <a:pt x="0" y="244986"/>
                  </a:lnTo>
                  <a:close/>
                </a:path>
              </a:pathLst>
            </a:custGeom>
            <a:solidFill>
              <a:srgbClr val="039B80"/>
            </a:solidFill>
          </p:spPr>
        </p:sp>
        <p:sp>
          <p:nvSpPr>
            <p:cNvPr id="23" name="TextBox 23"/>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grpSp>
        <p:nvGrpSpPr>
          <p:cNvPr id="24" name="Group 24"/>
          <p:cNvGrpSpPr/>
          <p:nvPr/>
        </p:nvGrpSpPr>
        <p:grpSpPr>
          <a:xfrm>
            <a:off x="14253788" y="1803192"/>
            <a:ext cx="3005512" cy="930183"/>
            <a:chOff x="0" y="0"/>
            <a:chExt cx="791575" cy="244986"/>
          </a:xfrm>
        </p:grpSpPr>
        <p:sp>
          <p:nvSpPr>
            <p:cNvPr id="25" name="Freeform 25"/>
            <p:cNvSpPr/>
            <p:nvPr/>
          </p:nvSpPr>
          <p:spPr>
            <a:xfrm>
              <a:off x="0" y="0"/>
              <a:ext cx="791575" cy="244986"/>
            </a:xfrm>
            <a:custGeom>
              <a:avLst/>
              <a:gdLst/>
              <a:ahLst/>
              <a:cxnLst/>
              <a:rect l="l" t="t" r="r" b="b"/>
              <a:pathLst>
                <a:path w="791575" h="244986">
                  <a:moveTo>
                    <a:pt x="0" y="0"/>
                  </a:moveTo>
                  <a:lnTo>
                    <a:pt x="791575" y="0"/>
                  </a:lnTo>
                  <a:lnTo>
                    <a:pt x="791575" y="244986"/>
                  </a:lnTo>
                  <a:lnTo>
                    <a:pt x="0" y="244986"/>
                  </a:lnTo>
                  <a:close/>
                </a:path>
              </a:pathLst>
            </a:custGeom>
            <a:solidFill>
              <a:srgbClr val="039B80"/>
            </a:solidFill>
          </p:spPr>
        </p:sp>
        <p:sp>
          <p:nvSpPr>
            <p:cNvPr id="26" name="TextBox 26"/>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sp>
        <p:nvSpPr>
          <p:cNvPr id="27" name="AutoShape 27"/>
          <p:cNvSpPr/>
          <p:nvPr/>
        </p:nvSpPr>
        <p:spPr>
          <a:xfrm>
            <a:off x="4034212" y="2268283"/>
            <a:ext cx="1468157" cy="0"/>
          </a:xfrm>
          <a:prstGeom prst="line">
            <a:avLst/>
          </a:prstGeom>
          <a:ln w="38100" cap="flat">
            <a:solidFill>
              <a:srgbClr val="000000"/>
            </a:solidFill>
            <a:prstDash val="sysDash"/>
            <a:headEnd type="none" w="sm" len="sm"/>
            <a:tailEnd type="none" w="sm" len="sm"/>
          </a:ln>
        </p:spPr>
      </p:sp>
      <p:sp>
        <p:nvSpPr>
          <p:cNvPr id="28" name="AutoShape 28"/>
          <p:cNvSpPr/>
          <p:nvPr/>
        </p:nvSpPr>
        <p:spPr>
          <a:xfrm>
            <a:off x="8507881" y="2268283"/>
            <a:ext cx="1468157" cy="0"/>
          </a:xfrm>
          <a:prstGeom prst="line">
            <a:avLst/>
          </a:prstGeom>
          <a:ln w="38100" cap="flat">
            <a:solidFill>
              <a:srgbClr val="000000"/>
            </a:solidFill>
            <a:prstDash val="sysDash"/>
            <a:headEnd type="none" w="sm" len="sm"/>
            <a:tailEnd type="none" w="sm" len="sm"/>
          </a:ln>
        </p:spPr>
      </p:sp>
      <p:sp>
        <p:nvSpPr>
          <p:cNvPr id="29" name="AutoShape 29"/>
          <p:cNvSpPr/>
          <p:nvPr/>
        </p:nvSpPr>
        <p:spPr>
          <a:xfrm>
            <a:off x="12981550" y="2268283"/>
            <a:ext cx="1272238" cy="0"/>
          </a:xfrm>
          <a:prstGeom prst="line">
            <a:avLst/>
          </a:prstGeom>
          <a:ln w="38100" cap="flat">
            <a:solidFill>
              <a:srgbClr val="000000"/>
            </a:solidFill>
            <a:prstDash val="sysDash"/>
            <a:headEnd type="none" w="sm" len="sm"/>
            <a:tailEnd type="none" w="sm" len="sm"/>
          </a:ln>
        </p:spPr>
      </p:sp>
      <p:sp>
        <p:nvSpPr>
          <p:cNvPr id="30" name="TextBox 30"/>
          <p:cNvSpPr txBox="1"/>
          <p:nvPr/>
        </p:nvSpPr>
        <p:spPr>
          <a:xfrm>
            <a:off x="1928762" y="2000228"/>
            <a:ext cx="1120968" cy="538609"/>
          </a:xfrm>
          <a:prstGeom prst="rect">
            <a:avLst/>
          </a:prstGeom>
        </p:spPr>
        <p:txBody>
          <a:bodyPr wrap="square" lIns="0" tIns="0" rIns="0" bIns="0" rtlCol="0" anchor="t">
            <a:spAutoFit/>
          </a:bodyPr>
          <a:lstStyle/>
          <a:p>
            <a:pPr algn="ctr">
              <a:lnSpc>
                <a:spcPts val="4200"/>
              </a:lnSpc>
              <a:spcBef>
                <a:spcPct val="0"/>
              </a:spcBef>
            </a:pPr>
            <a:r>
              <a:rPr lang="en-US" sz="3000" dirty="0">
                <a:solidFill>
                  <a:srgbClr val="FCFCFB"/>
                </a:solidFill>
                <a:latin typeface="Montserrat Bold"/>
              </a:rPr>
              <a:t>2019</a:t>
            </a:r>
          </a:p>
        </p:txBody>
      </p:sp>
      <p:sp>
        <p:nvSpPr>
          <p:cNvPr id="31" name="TextBox 31"/>
          <p:cNvSpPr txBox="1"/>
          <p:nvPr/>
        </p:nvSpPr>
        <p:spPr>
          <a:xfrm>
            <a:off x="6429356" y="2000228"/>
            <a:ext cx="1265095" cy="538609"/>
          </a:xfrm>
          <a:prstGeom prst="rect">
            <a:avLst/>
          </a:prstGeom>
        </p:spPr>
        <p:txBody>
          <a:bodyPr wrap="square" lIns="0" tIns="0" rIns="0" bIns="0" rtlCol="0" anchor="t">
            <a:spAutoFit/>
          </a:bodyPr>
          <a:lstStyle/>
          <a:p>
            <a:pPr algn="ctr">
              <a:lnSpc>
                <a:spcPts val="4200"/>
              </a:lnSpc>
              <a:spcBef>
                <a:spcPct val="0"/>
              </a:spcBef>
            </a:pPr>
            <a:r>
              <a:rPr lang="en-US" sz="3000" dirty="0">
                <a:solidFill>
                  <a:srgbClr val="FCFCFB"/>
                </a:solidFill>
                <a:latin typeface="Montserrat Bold"/>
              </a:rPr>
              <a:t>2020</a:t>
            </a:r>
          </a:p>
        </p:txBody>
      </p:sp>
      <p:sp>
        <p:nvSpPr>
          <p:cNvPr id="32" name="TextBox 32"/>
          <p:cNvSpPr txBox="1"/>
          <p:nvPr/>
        </p:nvSpPr>
        <p:spPr>
          <a:xfrm>
            <a:off x="11001388" y="2000228"/>
            <a:ext cx="1094450" cy="538609"/>
          </a:xfrm>
          <a:prstGeom prst="rect">
            <a:avLst/>
          </a:prstGeom>
        </p:spPr>
        <p:txBody>
          <a:bodyPr wrap="square" lIns="0" tIns="0" rIns="0" bIns="0" rtlCol="0" anchor="t">
            <a:spAutoFit/>
          </a:bodyPr>
          <a:lstStyle/>
          <a:p>
            <a:pPr algn="ctr">
              <a:lnSpc>
                <a:spcPts val="4200"/>
              </a:lnSpc>
              <a:spcBef>
                <a:spcPct val="0"/>
              </a:spcBef>
            </a:pPr>
            <a:r>
              <a:rPr lang="en-US" sz="3000" dirty="0">
                <a:solidFill>
                  <a:srgbClr val="FCFCFB"/>
                </a:solidFill>
                <a:latin typeface="Montserrat Bold"/>
              </a:rPr>
              <a:t>2021</a:t>
            </a:r>
          </a:p>
        </p:txBody>
      </p:sp>
      <p:sp>
        <p:nvSpPr>
          <p:cNvPr id="33" name="TextBox 33"/>
          <p:cNvSpPr txBox="1"/>
          <p:nvPr/>
        </p:nvSpPr>
        <p:spPr>
          <a:xfrm>
            <a:off x="15144792" y="2000228"/>
            <a:ext cx="1219254" cy="538609"/>
          </a:xfrm>
          <a:prstGeom prst="rect">
            <a:avLst/>
          </a:prstGeom>
        </p:spPr>
        <p:txBody>
          <a:bodyPr wrap="square" lIns="0" tIns="0" rIns="0" bIns="0" rtlCol="0" anchor="t">
            <a:spAutoFit/>
          </a:bodyPr>
          <a:lstStyle/>
          <a:p>
            <a:pPr algn="ctr">
              <a:lnSpc>
                <a:spcPts val="4200"/>
              </a:lnSpc>
              <a:spcBef>
                <a:spcPct val="0"/>
              </a:spcBef>
            </a:pPr>
            <a:r>
              <a:rPr lang="en-US" sz="3000" dirty="0">
                <a:solidFill>
                  <a:srgbClr val="FCFCFB"/>
                </a:solidFill>
                <a:latin typeface="Montserrat Bold"/>
              </a:rPr>
              <a:t>2022</a:t>
            </a:r>
          </a:p>
        </p:txBody>
      </p:sp>
      <p:sp>
        <p:nvSpPr>
          <p:cNvPr id="34" name="TextBox 34"/>
          <p:cNvSpPr txBox="1"/>
          <p:nvPr/>
        </p:nvSpPr>
        <p:spPr>
          <a:xfrm>
            <a:off x="697969" y="3352500"/>
            <a:ext cx="8543991" cy="5304155"/>
          </a:xfrm>
          <a:prstGeom prst="rect">
            <a:avLst/>
          </a:prstGeom>
        </p:spPr>
        <p:txBody>
          <a:bodyPr lIns="0" tIns="0" rIns="0" bIns="0" rtlCol="0" anchor="t">
            <a:spAutoFit/>
          </a:bodyPr>
          <a:lstStyle/>
          <a:p>
            <a:pPr marL="474979" lvl="1" indent="-237490">
              <a:lnSpc>
                <a:spcPts val="3849"/>
              </a:lnSpc>
              <a:buFont typeface="Arial"/>
              <a:buChar char="•"/>
            </a:pPr>
            <a:r>
              <a:rPr lang="en-US" sz="2199">
                <a:solidFill>
                  <a:srgbClr val="FCFCFB"/>
                </a:solidFill>
                <a:latin typeface="Canva Sans Bold"/>
              </a:rPr>
              <a:t> Agro based incl Cold Storages</a:t>
            </a:r>
          </a:p>
          <a:p>
            <a:pPr marL="474979" lvl="1" indent="-237490">
              <a:lnSpc>
                <a:spcPts val="3849"/>
              </a:lnSpc>
              <a:buFont typeface="Arial"/>
              <a:buChar char="•"/>
            </a:pPr>
            <a:r>
              <a:rPr lang="en-US" sz="2199">
                <a:solidFill>
                  <a:srgbClr val="FCFCFB"/>
                </a:solidFill>
                <a:latin typeface="Canva Sans Bold"/>
              </a:rPr>
              <a:t> Automobile</a:t>
            </a:r>
          </a:p>
          <a:p>
            <a:pPr marL="474979" lvl="1" indent="-237490">
              <a:lnSpc>
                <a:spcPts val="3849"/>
              </a:lnSpc>
              <a:buFont typeface="Arial"/>
              <a:buChar char="•"/>
            </a:pPr>
            <a:r>
              <a:rPr lang="en-US" sz="2199">
                <a:solidFill>
                  <a:srgbClr val="FCFCFB"/>
                </a:solidFill>
                <a:latin typeface="Canva Sans Bold"/>
              </a:rPr>
              <a:t> Beverages</a:t>
            </a:r>
          </a:p>
          <a:p>
            <a:pPr marL="474979" lvl="1" indent="-237490">
              <a:lnSpc>
                <a:spcPts val="3849"/>
              </a:lnSpc>
              <a:buFont typeface="Arial"/>
              <a:buChar char="•"/>
            </a:pPr>
            <a:r>
              <a:rPr lang="en-US" sz="2199">
                <a:solidFill>
                  <a:srgbClr val="FCFCFB"/>
                </a:solidFill>
                <a:latin typeface="Canva Sans Bold"/>
              </a:rPr>
              <a:t> Cement, Cement &amp; Concrete Products, Fly Ash Bricks</a:t>
            </a:r>
          </a:p>
          <a:p>
            <a:pPr marL="474979" lvl="1" indent="-237490">
              <a:lnSpc>
                <a:spcPts val="3849"/>
              </a:lnSpc>
              <a:buFont typeface="Arial"/>
              <a:buChar char="•"/>
            </a:pPr>
            <a:r>
              <a:rPr lang="en-US" sz="2199">
                <a:solidFill>
                  <a:srgbClr val="FCFCFB"/>
                </a:solidFill>
                <a:latin typeface="Canva Sans Bold"/>
              </a:rPr>
              <a:t> Electrical and Electronic Products</a:t>
            </a:r>
          </a:p>
          <a:p>
            <a:pPr marL="474979" lvl="1" indent="-237490">
              <a:lnSpc>
                <a:spcPts val="3849"/>
              </a:lnSpc>
              <a:buFont typeface="Arial"/>
              <a:buChar char="•"/>
            </a:pPr>
            <a:r>
              <a:rPr lang="en-US" sz="2199">
                <a:solidFill>
                  <a:srgbClr val="FCFCFB"/>
                </a:solidFill>
                <a:latin typeface="Canva Sans Bold"/>
              </a:rPr>
              <a:t> Engineering</a:t>
            </a:r>
          </a:p>
          <a:p>
            <a:pPr marL="474979" lvl="1" indent="-237490">
              <a:lnSpc>
                <a:spcPts val="3849"/>
              </a:lnSpc>
              <a:buFont typeface="Arial"/>
              <a:buChar char="•"/>
            </a:pPr>
            <a:r>
              <a:rPr lang="en-US" sz="2199">
                <a:solidFill>
                  <a:srgbClr val="FCFCFB"/>
                </a:solidFill>
                <a:latin typeface="Canva Sans Bold"/>
              </a:rPr>
              <a:t> Fertlizers Organic and Inorganic,Pesticides,Insecticides, and Other Related</a:t>
            </a:r>
          </a:p>
          <a:p>
            <a:pPr marL="474979" lvl="1" indent="-237490">
              <a:lnSpc>
                <a:spcPts val="3849"/>
              </a:lnSpc>
              <a:buFont typeface="Arial"/>
              <a:buChar char="•"/>
            </a:pPr>
            <a:r>
              <a:rPr lang="en-US" sz="2199">
                <a:solidFill>
                  <a:srgbClr val="FCFCFB"/>
                </a:solidFill>
                <a:latin typeface="Canva Sans Bold"/>
              </a:rPr>
              <a:t> Food Processing</a:t>
            </a:r>
          </a:p>
          <a:p>
            <a:pPr marL="474979" lvl="1" indent="-237490">
              <a:lnSpc>
                <a:spcPts val="3849"/>
              </a:lnSpc>
              <a:buFont typeface="Arial"/>
              <a:buChar char="•"/>
            </a:pPr>
            <a:r>
              <a:rPr lang="en-US" sz="2199">
                <a:solidFill>
                  <a:srgbClr val="FCFCFB"/>
                </a:solidFill>
                <a:latin typeface="Canva Sans Bold"/>
              </a:rPr>
              <a:t> Granite and Stone Crushing</a:t>
            </a:r>
          </a:p>
          <a:p>
            <a:pPr marL="474979" lvl="1" indent="-237490">
              <a:lnSpc>
                <a:spcPts val="3849"/>
              </a:lnSpc>
              <a:buFont typeface="Arial"/>
              <a:buChar char="•"/>
            </a:pPr>
            <a:r>
              <a:rPr lang="en-US" sz="2199">
                <a:solidFill>
                  <a:srgbClr val="FCFCFB"/>
                </a:solidFill>
                <a:latin typeface="Canva Sans Bold"/>
              </a:rPr>
              <a:t> Industrial Parks and IT Buildings</a:t>
            </a:r>
          </a:p>
        </p:txBody>
      </p:sp>
      <p:sp>
        <p:nvSpPr>
          <p:cNvPr id="35" name="TextBox 35"/>
          <p:cNvSpPr txBox="1"/>
          <p:nvPr/>
        </p:nvSpPr>
        <p:spPr>
          <a:xfrm>
            <a:off x="10947516" y="3352500"/>
            <a:ext cx="6612544" cy="5304155"/>
          </a:xfrm>
          <a:prstGeom prst="rect">
            <a:avLst/>
          </a:prstGeom>
        </p:spPr>
        <p:txBody>
          <a:bodyPr lIns="0" tIns="0" rIns="0" bIns="0" rtlCol="0" anchor="t">
            <a:spAutoFit/>
          </a:bodyPr>
          <a:lstStyle/>
          <a:p>
            <a:pPr>
              <a:lnSpc>
                <a:spcPts val="3849"/>
              </a:lnSpc>
              <a:buFont typeface="Arial" pitchFamily="34" charset="0"/>
              <a:buChar char="•"/>
            </a:pPr>
            <a:r>
              <a:rPr lang="en-US" sz="2199" dirty="0" smtClean="0">
                <a:solidFill>
                  <a:srgbClr val="FCFCFB"/>
                </a:solidFill>
                <a:latin typeface="Canva Sans Bold"/>
              </a:rPr>
              <a:t>Paper </a:t>
            </a:r>
            <a:r>
              <a:rPr lang="en-US" sz="2199" dirty="0">
                <a:solidFill>
                  <a:srgbClr val="FCFCFB"/>
                </a:solidFill>
                <a:latin typeface="Canva Sans Bold"/>
              </a:rPr>
              <a:t>and Printing</a:t>
            </a:r>
          </a:p>
          <a:p>
            <a:pPr>
              <a:lnSpc>
                <a:spcPts val="3849"/>
              </a:lnSpc>
              <a:buFont typeface="Arial" pitchFamily="34" charset="0"/>
              <a:buChar char="•"/>
            </a:pPr>
            <a:r>
              <a:rPr lang="en-US" sz="2199" dirty="0" smtClean="0">
                <a:solidFill>
                  <a:srgbClr val="FCFCFB"/>
                </a:solidFill>
                <a:latin typeface="Canva Sans Bold"/>
              </a:rPr>
              <a:t>Pharmaceuticals </a:t>
            </a:r>
            <a:r>
              <a:rPr lang="en-US" sz="2199" dirty="0">
                <a:solidFill>
                  <a:srgbClr val="FCFCFB"/>
                </a:solidFill>
                <a:latin typeface="Canva Sans Bold"/>
              </a:rPr>
              <a:t>and Chemicals</a:t>
            </a:r>
          </a:p>
          <a:p>
            <a:pPr>
              <a:lnSpc>
                <a:spcPts val="3849"/>
              </a:lnSpc>
              <a:buFont typeface="Arial" pitchFamily="34" charset="0"/>
              <a:buChar char="•"/>
            </a:pPr>
            <a:r>
              <a:rPr lang="en-US" sz="2199" dirty="0" smtClean="0">
                <a:solidFill>
                  <a:srgbClr val="FCFCFB"/>
                </a:solidFill>
                <a:latin typeface="Canva Sans Bold"/>
              </a:rPr>
              <a:t>Plastic </a:t>
            </a:r>
            <a:r>
              <a:rPr lang="en-US" sz="2199" dirty="0">
                <a:solidFill>
                  <a:srgbClr val="FCFCFB"/>
                </a:solidFill>
                <a:latin typeface="Canva Sans Bold"/>
              </a:rPr>
              <a:t>and Rubber</a:t>
            </a:r>
          </a:p>
          <a:p>
            <a:pPr>
              <a:lnSpc>
                <a:spcPts val="3849"/>
              </a:lnSpc>
              <a:buFont typeface="Arial" pitchFamily="34" charset="0"/>
              <a:buChar char="•"/>
            </a:pPr>
            <a:r>
              <a:rPr lang="en-US" sz="2199" dirty="0" smtClean="0">
                <a:solidFill>
                  <a:srgbClr val="FCFCFB"/>
                </a:solidFill>
                <a:latin typeface="Canva Sans Bold"/>
              </a:rPr>
              <a:t>R&amp;D</a:t>
            </a:r>
            <a:endParaRPr lang="en-US" sz="2199" dirty="0">
              <a:solidFill>
                <a:srgbClr val="FCFCFB"/>
              </a:solidFill>
              <a:latin typeface="Canva Sans Bold"/>
            </a:endParaRPr>
          </a:p>
          <a:p>
            <a:pPr>
              <a:lnSpc>
                <a:spcPts val="3849"/>
              </a:lnSpc>
              <a:buFont typeface="Arial" pitchFamily="34" charset="0"/>
              <a:buChar char="•"/>
            </a:pPr>
            <a:r>
              <a:rPr lang="en-US" sz="2199" dirty="0" smtClean="0">
                <a:solidFill>
                  <a:srgbClr val="FCFCFB"/>
                </a:solidFill>
                <a:latin typeface="Canva Sans Bold"/>
              </a:rPr>
              <a:t>Real Estate, Industrial </a:t>
            </a:r>
            <a:r>
              <a:rPr lang="en-US" sz="2199" dirty="0">
                <a:solidFill>
                  <a:srgbClr val="FCFCFB"/>
                </a:solidFill>
                <a:latin typeface="Canva Sans Bold"/>
              </a:rPr>
              <a:t>Parks and IT Buildings</a:t>
            </a:r>
          </a:p>
          <a:p>
            <a:pPr>
              <a:lnSpc>
                <a:spcPts val="3849"/>
              </a:lnSpc>
              <a:buFont typeface="Arial" pitchFamily="34" charset="0"/>
              <a:buChar char="•"/>
            </a:pPr>
            <a:r>
              <a:rPr lang="en-US" sz="2199" dirty="0" smtClean="0">
                <a:solidFill>
                  <a:srgbClr val="FCFCFB"/>
                </a:solidFill>
                <a:latin typeface="Canva Sans Bold"/>
              </a:rPr>
              <a:t>Solar </a:t>
            </a:r>
            <a:r>
              <a:rPr lang="en-US" sz="2199" dirty="0">
                <a:solidFill>
                  <a:srgbClr val="FCFCFB"/>
                </a:solidFill>
                <a:latin typeface="Canva Sans Bold"/>
              </a:rPr>
              <a:t>and Other Renewable Energy</a:t>
            </a:r>
          </a:p>
          <a:p>
            <a:pPr>
              <a:lnSpc>
                <a:spcPts val="3849"/>
              </a:lnSpc>
              <a:buFont typeface="Arial" pitchFamily="34" charset="0"/>
              <a:buChar char="•"/>
            </a:pPr>
            <a:r>
              <a:rPr lang="en-US" sz="2199" dirty="0" smtClean="0">
                <a:solidFill>
                  <a:srgbClr val="FCFCFB"/>
                </a:solidFill>
                <a:latin typeface="Canva Sans Bold"/>
              </a:rPr>
              <a:t>Textiles</a:t>
            </a:r>
            <a:endParaRPr lang="en-US" sz="2199" dirty="0">
              <a:solidFill>
                <a:srgbClr val="FCFCFB"/>
              </a:solidFill>
              <a:latin typeface="Canva Sans Bold"/>
            </a:endParaRPr>
          </a:p>
          <a:p>
            <a:pPr>
              <a:lnSpc>
                <a:spcPts val="3849"/>
              </a:lnSpc>
              <a:buFont typeface="Arial" pitchFamily="34" charset="0"/>
              <a:buChar char="•"/>
            </a:pPr>
            <a:r>
              <a:rPr lang="en-US" sz="2199" dirty="0" smtClean="0">
                <a:solidFill>
                  <a:srgbClr val="FCFCFB"/>
                </a:solidFill>
                <a:latin typeface="Canva Sans Bold"/>
              </a:rPr>
              <a:t>Thermal </a:t>
            </a:r>
            <a:r>
              <a:rPr lang="en-US" sz="2199" dirty="0">
                <a:solidFill>
                  <a:srgbClr val="FCFCFB"/>
                </a:solidFill>
                <a:latin typeface="Canva Sans Bold"/>
              </a:rPr>
              <a:t>Power Plant</a:t>
            </a:r>
          </a:p>
          <a:p>
            <a:pPr>
              <a:lnSpc>
                <a:spcPts val="3849"/>
              </a:lnSpc>
              <a:buFont typeface="Arial" pitchFamily="34" charset="0"/>
              <a:buChar char="•"/>
            </a:pPr>
            <a:r>
              <a:rPr lang="en-US" sz="2199" dirty="0" smtClean="0">
                <a:solidFill>
                  <a:srgbClr val="FCFCFB"/>
                </a:solidFill>
                <a:latin typeface="Canva Sans Bold"/>
              </a:rPr>
              <a:t>Wood </a:t>
            </a:r>
            <a:r>
              <a:rPr lang="en-US" sz="2199" dirty="0">
                <a:solidFill>
                  <a:srgbClr val="FCFCFB"/>
                </a:solidFill>
                <a:latin typeface="Canva Sans Bold"/>
              </a:rPr>
              <a:t>and Leather</a:t>
            </a:r>
          </a:p>
          <a:p>
            <a:pPr>
              <a:lnSpc>
                <a:spcPts val="3849"/>
              </a:lnSpc>
              <a:buFont typeface="Arial" pitchFamily="34" charset="0"/>
              <a:buChar char="•"/>
            </a:pPr>
            <a:r>
              <a:rPr lang="en-US" sz="2199" dirty="0" smtClean="0">
                <a:solidFill>
                  <a:srgbClr val="FCFCFB"/>
                </a:solidFill>
                <a:latin typeface="Canva Sans Bold"/>
              </a:rPr>
              <a:t>Others</a:t>
            </a:r>
            <a:endParaRPr lang="en-US" sz="2199" dirty="0">
              <a:solidFill>
                <a:srgbClr val="FCFCFB"/>
              </a:solidFill>
              <a:latin typeface="Canva Sans Bold"/>
            </a:endParaRPr>
          </a:p>
          <a:p>
            <a:pPr>
              <a:lnSpc>
                <a:spcPts val="3849"/>
              </a:lnSpc>
            </a:pP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79334" y="202722"/>
            <a:ext cx="1000196" cy="766817"/>
          </a:xfrm>
          <a:custGeom>
            <a:avLst/>
            <a:gdLst/>
            <a:ahLst/>
            <a:cxnLst/>
            <a:rect l="l" t="t" r="r" b="b"/>
            <a:pathLst>
              <a:path w="1000196" h="766817">
                <a:moveTo>
                  <a:pt x="0" y="0"/>
                </a:moveTo>
                <a:lnTo>
                  <a:pt x="1000195" y="0"/>
                </a:lnTo>
                <a:lnTo>
                  <a:pt x="1000195" y="766816"/>
                </a:lnTo>
                <a:lnTo>
                  <a:pt x="0" y="766816"/>
                </a:lnTo>
                <a:lnTo>
                  <a:pt x="0" y="0"/>
                </a:lnTo>
                <a:close/>
              </a:path>
            </a:pathLst>
          </a:custGeom>
          <a:blipFill>
            <a:blip r:embed="rId2"/>
            <a:stretch>
              <a:fillRect/>
            </a:stretch>
          </a:blipFill>
        </p:spPr>
      </p:sp>
      <p:grpSp>
        <p:nvGrpSpPr>
          <p:cNvPr id="3" name="Group 3"/>
          <p:cNvGrpSpPr/>
          <p:nvPr/>
        </p:nvGrpSpPr>
        <p:grpSpPr>
          <a:xfrm>
            <a:off x="571440" y="0"/>
            <a:ext cx="5205680" cy="344027"/>
            <a:chOff x="0" y="0"/>
            <a:chExt cx="1371043" cy="90608"/>
          </a:xfrm>
        </p:grpSpPr>
        <p:sp>
          <p:nvSpPr>
            <p:cNvPr id="4" name="Freeform 4"/>
            <p:cNvSpPr/>
            <p:nvPr/>
          </p:nvSpPr>
          <p:spPr>
            <a:xfrm>
              <a:off x="0" y="0"/>
              <a:ext cx="1371043" cy="90608"/>
            </a:xfrm>
            <a:custGeom>
              <a:avLst/>
              <a:gdLst/>
              <a:ahLst/>
              <a:cxnLst/>
              <a:rect l="l" t="t" r="r" b="b"/>
              <a:pathLst>
                <a:path w="1371043" h="90608">
                  <a:moveTo>
                    <a:pt x="0" y="0"/>
                  </a:moveTo>
                  <a:lnTo>
                    <a:pt x="1371043" y="0"/>
                  </a:lnTo>
                  <a:lnTo>
                    <a:pt x="1371043" y="90608"/>
                  </a:lnTo>
                  <a:lnTo>
                    <a:pt x="0" y="90608"/>
                  </a:lnTo>
                  <a:close/>
                </a:path>
              </a:pathLst>
            </a:custGeom>
            <a:solidFill>
              <a:srgbClr val="0A7DB4"/>
            </a:solidFill>
          </p:spPr>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grpSp>
        <p:nvGrpSpPr>
          <p:cNvPr id="6" name="Group 6"/>
          <p:cNvGrpSpPr/>
          <p:nvPr/>
        </p:nvGrpSpPr>
        <p:grpSpPr>
          <a:xfrm>
            <a:off x="5929290" y="0"/>
            <a:ext cx="2185941" cy="315766"/>
            <a:chOff x="0" y="0"/>
            <a:chExt cx="575721" cy="83165"/>
          </a:xfrm>
        </p:grpSpPr>
        <p:sp>
          <p:nvSpPr>
            <p:cNvPr id="7" name="Freeform 7"/>
            <p:cNvSpPr/>
            <p:nvPr/>
          </p:nvSpPr>
          <p:spPr>
            <a:xfrm>
              <a:off x="0" y="0"/>
              <a:ext cx="575721" cy="83165"/>
            </a:xfrm>
            <a:custGeom>
              <a:avLst/>
              <a:gdLst/>
              <a:ahLst/>
              <a:cxnLst/>
              <a:rect l="l" t="t" r="r" b="b"/>
              <a:pathLst>
                <a:path w="575721" h="83165">
                  <a:moveTo>
                    <a:pt x="0" y="0"/>
                  </a:moveTo>
                  <a:lnTo>
                    <a:pt x="575721" y="0"/>
                  </a:lnTo>
                  <a:lnTo>
                    <a:pt x="575721" y="83165"/>
                  </a:lnTo>
                  <a:lnTo>
                    <a:pt x="0" y="83165"/>
                  </a:lnTo>
                  <a:close/>
                </a:path>
              </a:pathLst>
            </a:custGeom>
            <a:solidFill>
              <a:srgbClr val="039B80"/>
            </a:solidFill>
          </p:spPr>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sp>
        <p:nvSpPr>
          <p:cNvPr id="9" name="Freeform 9"/>
          <p:cNvSpPr/>
          <p:nvPr/>
        </p:nvSpPr>
        <p:spPr>
          <a:xfrm>
            <a:off x="8967394" y="2127144"/>
            <a:ext cx="8920960" cy="5780824"/>
          </a:xfrm>
          <a:custGeom>
            <a:avLst/>
            <a:gdLst/>
            <a:ahLst/>
            <a:cxnLst/>
            <a:rect l="l" t="t" r="r" b="b"/>
            <a:pathLst>
              <a:path w="8920960" h="5780824">
                <a:moveTo>
                  <a:pt x="0" y="0"/>
                </a:moveTo>
                <a:lnTo>
                  <a:pt x="8920961" y="0"/>
                </a:lnTo>
                <a:lnTo>
                  <a:pt x="8920961" y="5780824"/>
                </a:lnTo>
                <a:lnTo>
                  <a:pt x="0" y="5780824"/>
                </a:lnTo>
                <a:lnTo>
                  <a:pt x="0" y="0"/>
                </a:lnTo>
                <a:close/>
              </a:path>
            </a:pathLst>
          </a:custGeom>
          <a:blipFill>
            <a:blip r:embed="rId3"/>
            <a:stretch>
              <a:fillRect t="-56" b="-30"/>
            </a:stretch>
          </a:blipFill>
        </p:spPr>
      </p:sp>
      <p:sp>
        <p:nvSpPr>
          <p:cNvPr id="10" name="Freeform 10"/>
          <p:cNvSpPr/>
          <p:nvPr/>
        </p:nvSpPr>
        <p:spPr>
          <a:xfrm>
            <a:off x="304800" y="2146194"/>
            <a:ext cx="8271894" cy="3506497"/>
          </a:xfrm>
          <a:custGeom>
            <a:avLst/>
            <a:gdLst/>
            <a:ahLst/>
            <a:cxnLst/>
            <a:rect l="l" t="t" r="r" b="b"/>
            <a:pathLst>
              <a:path w="8271894" h="3506497">
                <a:moveTo>
                  <a:pt x="0" y="0"/>
                </a:moveTo>
                <a:lnTo>
                  <a:pt x="8271894" y="0"/>
                </a:lnTo>
                <a:lnTo>
                  <a:pt x="8271894" y="3506497"/>
                </a:lnTo>
                <a:lnTo>
                  <a:pt x="0" y="3506497"/>
                </a:lnTo>
                <a:lnTo>
                  <a:pt x="0" y="0"/>
                </a:lnTo>
                <a:close/>
              </a:path>
            </a:pathLst>
          </a:custGeom>
          <a:blipFill>
            <a:blip r:embed="rId4"/>
            <a:stretch>
              <a:fillRect l="-118162" t="-352748" r="-290981" b="-222529"/>
            </a:stretch>
          </a:blipFill>
        </p:spPr>
      </p:sp>
      <p:sp>
        <p:nvSpPr>
          <p:cNvPr id="11" name="AutoShape 11"/>
          <p:cNvSpPr/>
          <p:nvPr/>
        </p:nvSpPr>
        <p:spPr>
          <a:xfrm flipV="1">
            <a:off x="285750" y="5463809"/>
            <a:ext cx="8271894" cy="0"/>
          </a:xfrm>
          <a:prstGeom prst="line">
            <a:avLst/>
          </a:prstGeom>
          <a:ln w="38100" cap="flat">
            <a:solidFill>
              <a:srgbClr val="000000"/>
            </a:solidFill>
            <a:prstDash val="solid"/>
            <a:headEnd type="none" w="sm" len="sm"/>
            <a:tailEnd type="none" w="sm" len="sm"/>
          </a:ln>
        </p:spPr>
      </p:sp>
      <p:sp>
        <p:nvSpPr>
          <p:cNvPr id="12" name="AutoShape 12"/>
          <p:cNvSpPr/>
          <p:nvPr/>
        </p:nvSpPr>
        <p:spPr>
          <a:xfrm>
            <a:off x="304800" y="2146194"/>
            <a:ext cx="8284802" cy="0"/>
          </a:xfrm>
          <a:prstGeom prst="line">
            <a:avLst/>
          </a:prstGeom>
          <a:ln w="38100" cap="flat">
            <a:solidFill>
              <a:srgbClr val="000000"/>
            </a:solidFill>
            <a:prstDash val="solid"/>
            <a:headEnd type="none" w="sm" len="sm"/>
            <a:tailEnd type="none" w="sm" len="sm"/>
          </a:ln>
        </p:spPr>
      </p:sp>
      <p:sp>
        <p:nvSpPr>
          <p:cNvPr id="13" name="AutoShape 13"/>
          <p:cNvSpPr/>
          <p:nvPr/>
        </p:nvSpPr>
        <p:spPr>
          <a:xfrm flipV="1">
            <a:off x="304800" y="2127144"/>
            <a:ext cx="0" cy="3355716"/>
          </a:xfrm>
          <a:prstGeom prst="line">
            <a:avLst/>
          </a:prstGeom>
          <a:ln w="38100" cap="flat">
            <a:solidFill>
              <a:srgbClr val="000000"/>
            </a:solidFill>
            <a:prstDash val="solid"/>
            <a:headEnd type="none" w="sm" len="sm"/>
            <a:tailEnd type="none" w="sm" len="sm"/>
          </a:ln>
        </p:spPr>
      </p:sp>
      <p:sp>
        <p:nvSpPr>
          <p:cNvPr id="14" name="AutoShape 14"/>
          <p:cNvSpPr/>
          <p:nvPr/>
        </p:nvSpPr>
        <p:spPr>
          <a:xfrm flipV="1">
            <a:off x="8570552" y="2127144"/>
            <a:ext cx="0" cy="3355716"/>
          </a:xfrm>
          <a:prstGeom prst="line">
            <a:avLst/>
          </a:prstGeom>
          <a:ln w="38100" cap="flat">
            <a:solidFill>
              <a:srgbClr val="000000"/>
            </a:solidFill>
            <a:prstDash val="solid"/>
            <a:headEnd type="none" w="sm" len="sm"/>
            <a:tailEnd type="none" w="sm" len="sm"/>
          </a:ln>
        </p:spPr>
      </p:sp>
      <p:sp>
        <p:nvSpPr>
          <p:cNvPr id="15" name="Freeform 15"/>
          <p:cNvSpPr/>
          <p:nvPr/>
        </p:nvSpPr>
        <p:spPr>
          <a:xfrm>
            <a:off x="257592" y="5987714"/>
            <a:ext cx="2446748" cy="716230"/>
          </a:xfrm>
          <a:custGeom>
            <a:avLst/>
            <a:gdLst/>
            <a:ahLst/>
            <a:cxnLst/>
            <a:rect l="l" t="t" r="r" b="b"/>
            <a:pathLst>
              <a:path w="2446748" h="716230">
                <a:moveTo>
                  <a:pt x="0" y="0"/>
                </a:moveTo>
                <a:lnTo>
                  <a:pt x="2446748" y="0"/>
                </a:lnTo>
                <a:lnTo>
                  <a:pt x="2446748" y="716230"/>
                </a:lnTo>
                <a:lnTo>
                  <a:pt x="0" y="71623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6" name="Freeform 16"/>
          <p:cNvSpPr/>
          <p:nvPr/>
        </p:nvSpPr>
        <p:spPr>
          <a:xfrm>
            <a:off x="8099403" y="1641369"/>
            <a:ext cx="1043743" cy="373138"/>
          </a:xfrm>
          <a:custGeom>
            <a:avLst/>
            <a:gdLst/>
            <a:ahLst/>
            <a:cxnLst/>
            <a:rect l="l" t="t" r="r" b="b"/>
            <a:pathLst>
              <a:path w="1043743" h="373138">
                <a:moveTo>
                  <a:pt x="0" y="0"/>
                </a:moveTo>
                <a:lnTo>
                  <a:pt x="1043743" y="0"/>
                </a:lnTo>
                <a:lnTo>
                  <a:pt x="1043743" y="373138"/>
                </a:lnTo>
                <a:lnTo>
                  <a:pt x="0" y="37313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7" name="TextBox 17"/>
          <p:cNvSpPr txBox="1"/>
          <p:nvPr/>
        </p:nvSpPr>
        <p:spPr>
          <a:xfrm>
            <a:off x="2704340" y="8794697"/>
            <a:ext cx="12879320" cy="898631"/>
          </a:xfrm>
          <a:prstGeom prst="rect">
            <a:avLst/>
          </a:prstGeom>
        </p:spPr>
        <p:txBody>
          <a:bodyPr lIns="0" tIns="0" rIns="0" bIns="0" rtlCol="0" anchor="t">
            <a:spAutoFit/>
          </a:bodyPr>
          <a:lstStyle/>
          <a:p>
            <a:pPr algn="ctr">
              <a:lnSpc>
                <a:spcPts val="2444"/>
              </a:lnSpc>
            </a:pPr>
            <a:endParaRPr/>
          </a:p>
          <a:p>
            <a:pPr algn="ctr">
              <a:lnSpc>
                <a:spcPts val="2444"/>
              </a:lnSpc>
            </a:pPr>
            <a:r>
              <a:rPr lang="en-US" sz="1745">
                <a:solidFill>
                  <a:srgbClr val="000000"/>
                </a:solidFill>
                <a:latin typeface="Canva Sans Bold Italics"/>
              </a:rPr>
              <a:t>Top Ranked Data Science &amp; Analytics Education Provider since 2007</a:t>
            </a:r>
          </a:p>
          <a:p>
            <a:pPr algn="ctr">
              <a:lnSpc>
                <a:spcPts val="2444"/>
              </a:lnSpc>
            </a:pPr>
            <a:endParaRPr/>
          </a:p>
        </p:txBody>
      </p:sp>
      <p:sp>
        <p:nvSpPr>
          <p:cNvPr id="18" name="TextBox 18"/>
          <p:cNvSpPr txBox="1"/>
          <p:nvPr/>
        </p:nvSpPr>
        <p:spPr>
          <a:xfrm>
            <a:off x="2873432" y="9635285"/>
            <a:ext cx="12541135" cy="318770"/>
          </a:xfrm>
          <a:prstGeom prst="rect">
            <a:avLst/>
          </a:prstGeom>
        </p:spPr>
        <p:txBody>
          <a:bodyPr lIns="0" tIns="0" rIns="0" bIns="0" rtlCol="0" anchor="t">
            <a:spAutoFit/>
          </a:bodyPr>
          <a:lstStyle/>
          <a:p>
            <a:pPr algn="ctr">
              <a:lnSpc>
                <a:spcPts val="2380"/>
              </a:lnSpc>
            </a:pPr>
            <a:r>
              <a:rPr lang="en-US" sz="1700">
                <a:solidFill>
                  <a:srgbClr val="A6A6A6"/>
                </a:solidFill>
                <a:latin typeface="Calibri (MS)"/>
              </a:rPr>
              <a:t>Ivy Professional School - Top Ranked Corporate Education Provider</a:t>
            </a:r>
          </a:p>
        </p:txBody>
      </p:sp>
      <p:sp>
        <p:nvSpPr>
          <p:cNvPr id="19" name="TextBox 19"/>
          <p:cNvSpPr txBox="1"/>
          <p:nvPr/>
        </p:nvSpPr>
        <p:spPr>
          <a:xfrm>
            <a:off x="509729" y="629814"/>
            <a:ext cx="16569604" cy="630555"/>
          </a:xfrm>
          <a:prstGeom prst="rect">
            <a:avLst/>
          </a:prstGeom>
        </p:spPr>
        <p:txBody>
          <a:bodyPr lIns="0" tIns="0" rIns="0" bIns="0" rtlCol="0" anchor="t">
            <a:spAutoFit/>
          </a:bodyPr>
          <a:lstStyle/>
          <a:p>
            <a:pPr algn="just">
              <a:lnSpc>
                <a:spcPts val="4860"/>
              </a:lnSpc>
            </a:pPr>
            <a:r>
              <a:rPr lang="en-US" sz="4500">
                <a:solidFill>
                  <a:srgbClr val="000000"/>
                </a:solidFill>
                <a:latin typeface="Montserrat Classic Bold"/>
              </a:rPr>
              <a:t>Top Districts that have witnessed highest Investment</a:t>
            </a:r>
          </a:p>
        </p:txBody>
      </p:sp>
      <p:sp>
        <p:nvSpPr>
          <p:cNvPr id="20" name="TextBox 20"/>
          <p:cNvSpPr txBox="1"/>
          <p:nvPr/>
        </p:nvSpPr>
        <p:spPr>
          <a:xfrm>
            <a:off x="455610" y="6913494"/>
            <a:ext cx="8095892" cy="1865122"/>
          </a:xfrm>
          <a:prstGeom prst="rect">
            <a:avLst/>
          </a:prstGeom>
        </p:spPr>
        <p:txBody>
          <a:bodyPr lIns="0" tIns="0" rIns="0" bIns="0" rtlCol="0" anchor="t">
            <a:spAutoFit/>
          </a:bodyPr>
          <a:lstStyle/>
          <a:p>
            <a:pPr algn="just">
              <a:lnSpc>
                <a:spcPts val="5083"/>
              </a:lnSpc>
            </a:pPr>
            <a:r>
              <a:rPr lang="en-US" sz="3099">
                <a:solidFill>
                  <a:srgbClr val="0A7DB4"/>
                </a:solidFill>
                <a:latin typeface="Montserrat Classic"/>
              </a:rPr>
              <a:t>Out of a total investment of </a:t>
            </a:r>
            <a:r>
              <a:rPr lang="en-US" sz="3099">
                <a:solidFill>
                  <a:srgbClr val="121113"/>
                </a:solidFill>
                <a:latin typeface="Montserrat Classic Bold"/>
              </a:rPr>
              <a:t>99133.47 Cr</a:t>
            </a:r>
            <a:r>
              <a:rPr lang="en-US" sz="3099">
                <a:solidFill>
                  <a:srgbClr val="0A7DB4"/>
                </a:solidFill>
                <a:latin typeface="Montserrat Classic"/>
              </a:rPr>
              <a:t>, these five districts collectively received </a:t>
            </a:r>
            <a:r>
              <a:rPr lang="en-US" sz="3099">
                <a:solidFill>
                  <a:srgbClr val="121113"/>
                </a:solidFill>
                <a:latin typeface="Montserrat Classic Bold"/>
              </a:rPr>
              <a:t>75954.93 Cr</a:t>
            </a:r>
            <a:r>
              <a:rPr lang="en-US" sz="3099">
                <a:solidFill>
                  <a:srgbClr val="0A7DB4"/>
                </a:solidFill>
                <a:latin typeface="Montserrat Classic"/>
              </a:rPr>
              <a:t>, that constitute </a:t>
            </a:r>
            <a:r>
              <a:rPr lang="en-US" sz="3099">
                <a:solidFill>
                  <a:srgbClr val="039B80"/>
                </a:solidFill>
                <a:latin typeface="Montserrat Classic Bold"/>
              </a:rPr>
              <a:t>76.61%</a:t>
            </a:r>
            <a:r>
              <a:rPr lang="en-US" sz="3099">
                <a:solidFill>
                  <a:srgbClr val="0A7DB4"/>
                </a:solidFill>
                <a:latin typeface="Montserrat Classic Bold"/>
              </a:rPr>
              <a:t>.</a:t>
            </a:r>
          </a:p>
        </p:txBody>
      </p:sp>
      <p:sp>
        <p:nvSpPr>
          <p:cNvPr id="21" name="TextBox 21"/>
          <p:cNvSpPr txBox="1"/>
          <p:nvPr/>
        </p:nvSpPr>
        <p:spPr>
          <a:xfrm>
            <a:off x="801538" y="6050554"/>
            <a:ext cx="2071894" cy="523875"/>
          </a:xfrm>
          <a:prstGeom prst="rect">
            <a:avLst/>
          </a:prstGeom>
        </p:spPr>
        <p:txBody>
          <a:bodyPr lIns="0" tIns="0" rIns="0" bIns="0" rtlCol="0" anchor="t">
            <a:spAutoFit/>
          </a:bodyPr>
          <a:lstStyle/>
          <a:p>
            <a:pPr algn="just">
              <a:lnSpc>
                <a:spcPts val="4200"/>
              </a:lnSpc>
            </a:pPr>
            <a:r>
              <a:rPr lang="en-US" sz="3000" u="sng">
                <a:solidFill>
                  <a:srgbClr val="121113"/>
                </a:solidFill>
                <a:latin typeface="Montserrat Classic Bold"/>
              </a:rPr>
              <a:t>Insight: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79334" y="202722"/>
            <a:ext cx="1000196" cy="766817"/>
          </a:xfrm>
          <a:custGeom>
            <a:avLst/>
            <a:gdLst/>
            <a:ahLst/>
            <a:cxnLst/>
            <a:rect l="l" t="t" r="r" b="b"/>
            <a:pathLst>
              <a:path w="1000196" h="766817">
                <a:moveTo>
                  <a:pt x="0" y="0"/>
                </a:moveTo>
                <a:lnTo>
                  <a:pt x="1000195" y="0"/>
                </a:lnTo>
                <a:lnTo>
                  <a:pt x="1000195" y="766816"/>
                </a:lnTo>
                <a:lnTo>
                  <a:pt x="0" y="766816"/>
                </a:lnTo>
                <a:lnTo>
                  <a:pt x="0" y="0"/>
                </a:lnTo>
                <a:close/>
              </a:path>
            </a:pathLst>
          </a:custGeom>
          <a:blipFill>
            <a:blip r:embed="rId2"/>
            <a:stretch>
              <a:fillRect/>
            </a:stretch>
          </a:blipFill>
        </p:spPr>
      </p:sp>
      <p:grpSp>
        <p:nvGrpSpPr>
          <p:cNvPr id="3" name="Group 3"/>
          <p:cNvGrpSpPr/>
          <p:nvPr/>
        </p:nvGrpSpPr>
        <p:grpSpPr>
          <a:xfrm>
            <a:off x="571440" y="0"/>
            <a:ext cx="5205680" cy="344027"/>
            <a:chOff x="0" y="0"/>
            <a:chExt cx="1371043" cy="90608"/>
          </a:xfrm>
        </p:grpSpPr>
        <p:sp>
          <p:nvSpPr>
            <p:cNvPr id="4" name="Freeform 4"/>
            <p:cNvSpPr/>
            <p:nvPr/>
          </p:nvSpPr>
          <p:spPr>
            <a:xfrm>
              <a:off x="0" y="0"/>
              <a:ext cx="1371043" cy="90608"/>
            </a:xfrm>
            <a:custGeom>
              <a:avLst/>
              <a:gdLst/>
              <a:ahLst/>
              <a:cxnLst/>
              <a:rect l="l" t="t" r="r" b="b"/>
              <a:pathLst>
                <a:path w="1371043" h="90608">
                  <a:moveTo>
                    <a:pt x="0" y="0"/>
                  </a:moveTo>
                  <a:lnTo>
                    <a:pt x="1371043" y="0"/>
                  </a:lnTo>
                  <a:lnTo>
                    <a:pt x="1371043" y="90608"/>
                  </a:lnTo>
                  <a:lnTo>
                    <a:pt x="0" y="90608"/>
                  </a:lnTo>
                  <a:close/>
                </a:path>
              </a:pathLst>
            </a:custGeom>
            <a:solidFill>
              <a:srgbClr val="0A7DB4"/>
            </a:solidFill>
          </p:spPr>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grpSp>
        <p:nvGrpSpPr>
          <p:cNvPr id="6" name="Group 6"/>
          <p:cNvGrpSpPr/>
          <p:nvPr/>
        </p:nvGrpSpPr>
        <p:grpSpPr>
          <a:xfrm>
            <a:off x="5929290" y="0"/>
            <a:ext cx="2185941" cy="315766"/>
            <a:chOff x="0" y="0"/>
            <a:chExt cx="575721" cy="83165"/>
          </a:xfrm>
        </p:grpSpPr>
        <p:sp>
          <p:nvSpPr>
            <p:cNvPr id="7" name="Freeform 7"/>
            <p:cNvSpPr/>
            <p:nvPr/>
          </p:nvSpPr>
          <p:spPr>
            <a:xfrm>
              <a:off x="0" y="0"/>
              <a:ext cx="575721" cy="83165"/>
            </a:xfrm>
            <a:custGeom>
              <a:avLst/>
              <a:gdLst/>
              <a:ahLst/>
              <a:cxnLst/>
              <a:rect l="l" t="t" r="r" b="b"/>
              <a:pathLst>
                <a:path w="575721" h="83165">
                  <a:moveTo>
                    <a:pt x="0" y="0"/>
                  </a:moveTo>
                  <a:lnTo>
                    <a:pt x="575721" y="0"/>
                  </a:lnTo>
                  <a:lnTo>
                    <a:pt x="575721" y="83165"/>
                  </a:lnTo>
                  <a:lnTo>
                    <a:pt x="0" y="83165"/>
                  </a:lnTo>
                  <a:close/>
                </a:path>
              </a:pathLst>
            </a:custGeom>
            <a:solidFill>
              <a:srgbClr val="039B80"/>
            </a:solidFill>
          </p:spPr>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sp>
        <p:nvSpPr>
          <p:cNvPr id="9" name="AutoShape 9"/>
          <p:cNvSpPr/>
          <p:nvPr/>
        </p:nvSpPr>
        <p:spPr>
          <a:xfrm flipV="1">
            <a:off x="285750" y="5463809"/>
            <a:ext cx="8271894" cy="0"/>
          </a:xfrm>
          <a:prstGeom prst="line">
            <a:avLst/>
          </a:prstGeom>
          <a:ln w="38100" cap="flat">
            <a:solidFill>
              <a:srgbClr val="000000"/>
            </a:solidFill>
            <a:prstDash val="solid"/>
            <a:headEnd type="none" w="sm" len="sm"/>
            <a:tailEnd type="none" w="sm" len="sm"/>
          </a:ln>
        </p:spPr>
      </p:sp>
      <p:sp>
        <p:nvSpPr>
          <p:cNvPr id="10" name="AutoShape 10"/>
          <p:cNvSpPr/>
          <p:nvPr/>
        </p:nvSpPr>
        <p:spPr>
          <a:xfrm>
            <a:off x="304800" y="2146194"/>
            <a:ext cx="8284802" cy="0"/>
          </a:xfrm>
          <a:prstGeom prst="line">
            <a:avLst/>
          </a:prstGeom>
          <a:ln w="38100" cap="flat">
            <a:solidFill>
              <a:srgbClr val="000000"/>
            </a:solidFill>
            <a:prstDash val="solid"/>
            <a:headEnd type="none" w="sm" len="sm"/>
            <a:tailEnd type="none" w="sm" len="sm"/>
          </a:ln>
        </p:spPr>
      </p:sp>
      <p:sp>
        <p:nvSpPr>
          <p:cNvPr id="11" name="AutoShape 11"/>
          <p:cNvSpPr/>
          <p:nvPr/>
        </p:nvSpPr>
        <p:spPr>
          <a:xfrm flipV="1">
            <a:off x="304800" y="2127144"/>
            <a:ext cx="0" cy="3355716"/>
          </a:xfrm>
          <a:prstGeom prst="line">
            <a:avLst/>
          </a:prstGeom>
          <a:ln w="38100" cap="flat">
            <a:solidFill>
              <a:srgbClr val="000000"/>
            </a:solidFill>
            <a:prstDash val="solid"/>
            <a:headEnd type="none" w="sm" len="sm"/>
            <a:tailEnd type="none" w="sm" len="sm"/>
          </a:ln>
        </p:spPr>
      </p:sp>
      <p:sp>
        <p:nvSpPr>
          <p:cNvPr id="12" name="AutoShape 12"/>
          <p:cNvSpPr/>
          <p:nvPr/>
        </p:nvSpPr>
        <p:spPr>
          <a:xfrm flipV="1">
            <a:off x="8570552" y="2127144"/>
            <a:ext cx="0" cy="3355716"/>
          </a:xfrm>
          <a:prstGeom prst="line">
            <a:avLst/>
          </a:prstGeom>
          <a:ln w="38100" cap="flat">
            <a:solidFill>
              <a:srgbClr val="000000"/>
            </a:solidFill>
            <a:prstDash val="solid"/>
            <a:headEnd type="none" w="sm" len="sm"/>
            <a:tailEnd type="none" w="sm" len="sm"/>
          </a:ln>
        </p:spPr>
      </p:sp>
      <p:sp>
        <p:nvSpPr>
          <p:cNvPr id="13" name="Freeform 13"/>
          <p:cNvSpPr/>
          <p:nvPr/>
        </p:nvSpPr>
        <p:spPr>
          <a:xfrm>
            <a:off x="257592" y="5987714"/>
            <a:ext cx="2446748" cy="716230"/>
          </a:xfrm>
          <a:custGeom>
            <a:avLst/>
            <a:gdLst/>
            <a:ahLst/>
            <a:cxnLst/>
            <a:rect l="l" t="t" r="r" b="b"/>
            <a:pathLst>
              <a:path w="2446748" h="716230">
                <a:moveTo>
                  <a:pt x="0" y="0"/>
                </a:moveTo>
                <a:lnTo>
                  <a:pt x="2446748" y="0"/>
                </a:lnTo>
                <a:lnTo>
                  <a:pt x="2446748" y="716230"/>
                </a:lnTo>
                <a:lnTo>
                  <a:pt x="0" y="71623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4" name="Freeform 14"/>
          <p:cNvSpPr/>
          <p:nvPr/>
        </p:nvSpPr>
        <p:spPr>
          <a:xfrm>
            <a:off x="8272660" y="1658756"/>
            <a:ext cx="1043743" cy="373138"/>
          </a:xfrm>
          <a:custGeom>
            <a:avLst/>
            <a:gdLst/>
            <a:ahLst/>
            <a:cxnLst/>
            <a:rect l="l" t="t" r="r" b="b"/>
            <a:pathLst>
              <a:path w="1043743" h="373138">
                <a:moveTo>
                  <a:pt x="0" y="0"/>
                </a:moveTo>
                <a:lnTo>
                  <a:pt x="1043743" y="0"/>
                </a:lnTo>
                <a:lnTo>
                  <a:pt x="1043743" y="373138"/>
                </a:lnTo>
                <a:lnTo>
                  <a:pt x="0" y="37313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5" name="Freeform 15"/>
          <p:cNvSpPr/>
          <p:nvPr/>
        </p:nvSpPr>
        <p:spPr>
          <a:xfrm>
            <a:off x="323850" y="2165244"/>
            <a:ext cx="8227652" cy="3298566"/>
          </a:xfrm>
          <a:custGeom>
            <a:avLst/>
            <a:gdLst/>
            <a:ahLst/>
            <a:cxnLst/>
            <a:rect l="l" t="t" r="r" b="b"/>
            <a:pathLst>
              <a:path w="8227652" h="3298566">
                <a:moveTo>
                  <a:pt x="0" y="0"/>
                </a:moveTo>
                <a:lnTo>
                  <a:pt x="8227652" y="0"/>
                </a:lnTo>
                <a:lnTo>
                  <a:pt x="8227652" y="3298565"/>
                </a:lnTo>
                <a:lnTo>
                  <a:pt x="0" y="3298565"/>
                </a:lnTo>
                <a:lnTo>
                  <a:pt x="0" y="0"/>
                </a:lnTo>
                <a:close/>
              </a:path>
            </a:pathLst>
          </a:custGeom>
          <a:blipFill>
            <a:blip r:embed="rId7"/>
            <a:stretch>
              <a:fillRect l="-104497" t="-328428" r="-243514" b="-199848"/>
            </a:stretch>
          </a:blipFill>
        </p:spPr>
      </p:sp>
      <p:sp>
        <p:nvSpPr>
          <p:cNvPr id="16" name="Freeform 16"/>
          <p:cNvSpPr/>
          <p:nvPr/>
        </p:nvSpPr>
        <p:spPr>
          <a:xfrm>
            <a:off x="8997952" y="2127144"/>
            <a:ext cx="8753882" cy="5306091"/>
          </a:xfrm>
          <a:custGeom>
            <a:avLst/>
            <a:gdLst/>
            <a:ahLst/>
            <a:cxnLst/>
            <a:rect l="l" t="t" r="r" b="b"/>
            <a:pathLst>
              <a:path w="8753882" h="5306091">
                <a:moveTo>
                  <a:pt x="0" y="0"/>
                </a:moveTo>
                <a:lnTo>
                  <a:pt x="8753883" y="0"/>
                </a:lnTo>
                <a:lnTo>
                  <a:pt x="8753883" y="5306091"/>
                </a:lnTo>
                <a:lnTo>
                  <a:pt x="0" y="5306091"/>
                </a:lnTo>
                <a:lnTo>
                  <a:pt x="0" y="0"/>
                </a:lnTo>
                <a:close/>
              </a:path>
            </a:pathLst>
          </a:custGeom>
          <a:blipFill>
            <a:blip r:embed="rId8"/>
            <a:stretch>
              <a:fillRect/>
            </a:stretch>
          </a:blipFill>
        </p:spPr>
      </p:sp>
      <p:sp>
        <p:nvSpPr>
          <p:cNvPr id="17" name="TextBox 17"/>
          <p:cNvSpPr txBox="1"/>
          <p:nvPr/>
        </p:nvSpPr>
        <p:spPr>
          <a:xfrm>
            <a:off x="2704340" y="8794697"/>
            <a:ext cx="12879320" cy="898631"/>
          </a:xfrm>
          <a:prstGeom prst="rect">
            <a:avLst/>
          </a:prstGeom>
        </p:spPr>
        <p:txBody>
          <a:bodyPr lIns="0" tIns="0" rIns="0" bIns="0" rtlCol="0" anchor="t">
            <a:spAutoFit/>
          </a:bodyPr>
          <a:lstStyle/>
          <a:p>
            <a:pPr algn="ctr">
              <a:lnSpc>
                <a:spcPts val="2444"/>
              </a:lnSpc>
            </a:pPr>
            <a:endParaRPr/>
          </a:p>
          <a:p>
            <a:pPr algn="ctr">
              <a:lnSpc>
                <a:spcPts val="2444"/>
              </a:lnSpc>
            </a:pPr>
            <a:r>
              <a:rPr lang="en-US" sz="1745">
                <a:solidFill>
                  <a:srgbClr val="000000"/>
                </a:solidFill>
                <a:latin typeface="Canva Sans Bold Italics"/>
              </a:rPr>
              <a:t>Top Ranked Data Science &amp; Analytics Education Provider since 2007</a:t>
            </a:r>
          </a:p>
          <a:p>
            <a:pPr algn="ctr">
              <a:lnSpc>
                <a:spcPts val="2444"/>
              </a:lnSpc>
            </a:pPr>
            <a:endParaRPr/>
          </a:p>
        </p:txBody>
      </p:sp>
      <p:sp>
        <p:nvSpPr>
          <p:cNvPr id="18" name="TextBox 18"/>
          <p:cNvSpPr txBox="1"/>
          <p:nvPr/>
        </p:nvSpPr>
        <p:spPr>
          <a:xfrm>
            <a:off x="2873432" y="9635285"/>
            <a:ext cx="12541135" cy="318770"/>
          </a:xfrm>
          <a:prstGeom prst="rect">
            <a:avLst/>
          </a:prstGeom>
        </p:spPr>
        <p:txBody>
          <a:bodyPr lIns="0" tIns="0" rIns="0" bIns="0" rtlCol="0" anchor="t">
            <a:spAutoFit/>
          </a:bodyPr>
          <a:lstStyle/>
          <a:p>
            <a:pPr algn="ctr">
              <a:lnSpc>
                <a:spcPts val="2380"/>
              </a:lnSpc>
            </a:pPr>
            <a:r>
              <a:rPr lang="en-US" sz="1700">
                <a:solidFill>
                  <a:srgbClr val="A6A6A6"/>
                </a:solidFill>
                <a:latin typeface="Calibri (MS)"/>
              </a:rPr>
              <a:t>Ivy Professional School - Top Ranked Corporate Education Provider</a:t>
            </a:r>
          </a:p>
        </p:txBody>
      </p:sp>
      <p:sp>
        <p:nvSpPr>
          <p:cNvPr id="19" name="TextBox 19"/>
          <p:cNvSpPr txBox="1"/>
          <p:nvPr/>
        </p:nvSpPr>
        <p:spPr>
          <a:xfrm>
            <a:off x="509729" y="629814"/>
            <a:ext cx="16569604" cy="630555"/>
          </a:xfrm>
          <a:prstGeom prst="rect">
            <a:avLst/>
          </a:prstGeom>
        </p:spPr>
        <p:txBody>
          <a:bodyPr lIns="0" tIns="0" rIns="0" bIns="0" rtlCol="0" anchor="t">
            <a:spAutoFit/>
          </a:bodyPr>
          <a:lstStyle/>
          <a:p>
            <a:pPr algn="just">
              <a:lnSpc>
                <a:spcPts val="4860"/>
              </a:lnSpc>
            </a:pPr>
            <a:r>
              <a:rPr lang="en-US" sz="4500">
                <a:solidFill>
                  <a:srgbClr val="000000"/>
                </a:solidFill>
                <a:latin typeface="Montserrat Classic Bold"/>
              </a:rPr>
              <a:t>Districts that have witnessed least Investment</a:t>
            </a:r>
          </a:p>
        </p:txBody>
      </p:sp>
      <p:sp>
        <p:nvSpPr>
          <p:cNvPr id="20" name="TextBox 20"/>
          <p:cNvSpPr txBox="1"/>
          <p:nvPr/>
        </p:nvSpPr>
        <p:spPr>
          <a:xfrm>
            <a:off x="455610" y="6903969"/>
            <a:ext cx="8095892" cy="1823085"/>
          </a:xfrm>
          <a:prstGeom prst="rect">
            <a:avLst/>
          </a:prstGeom>
        </p:spPr>
        <p:txBody>
          <a:bodyPr lIns="0" tIns="0" rIns="0" bIns="0" rtlCol="0" anchor="t">
            <a:spAutoFit/>
          </a:bodyPr>
          <a:lstStyle/>
          <a:p>
            <a:pPr algn="just">
              <a:lnSpc>
                <a:spcPts val="4920"/>
              </a:lnSpc>
            </a:pPr>
            <a:r>
              <a:rPr lang="en-US" sz="3000">
                <a:solidFill>
                  <a:srgbClr val="0A7DB4"/>
                </a:solidFill>
                <a:latin typeface="Montserrat Classic"/>
              </a:rPr>
              <a:t>Out of a total investment of </a:t>
            </a:r>
            <a:r>
              <a:rPr lang="en-US" sz="3000">
                <a:solidFill>
                  <a:srgbClr val="121113"/>
                </a:solidFill>
                <a:latin typeface="Montserrat Classic Bold"/>
              </a:rPr>
              <a:t>99133.47 Cr</a:t>
            </a:r>
            <a:r>
              <a:rPr lang="en-US" sz="3000">
                <a:solidFill>
                  <a:srgbClr val="0A7DB4"/>
                </a:solidFill>
                <a:latin typeface="Montserrat Classic"/>
              </a:rPr>
              <a:t>, these five districts collectively received </a:t>
            </a:r>
            <a:r>
              <a:rPr lang="en-US" sz="3000">
                <a:solidFill>
                  <a:srgbClr val="121113"/>
                </a:solidFill>
                <a:latin typeface="Montserrat Classic Bold"/>
              </a:rPr>
              <a:t>258.55Cr</a:t>
            </a:r>
            <a:r>
              <a:rPr lang="en-US" sz="3000">
                <a:solidFill>
                  <a:srgbClr val="0A7DB4"/>
                </a:solidFill>
                <a:latin typeface="Montserrat Classic"/>
              </a:rPr>
              <a:t>, that constitute  only </a:t>
            </a:r>
            <a:r>
              <a:rPr lang="en-US" sz="3000">
                <a:solidFill>
                  <a:srgbClr val="FF0503"/>
                </a:solidFill>
                <a:latin typeface="Montserrat Classic Bold"/>
              </a:rPr>
              <a:t>0.26%</a:t>
            </a:r>
            <a:r>
              <a:rPr lang="en-US" sz="3000">
                <a:solidFill>
                  <a:srgbClr val="0A7DB4"/>
                </a:solidFill>
                <a:latin typeface="Montserrat Classic Bold"/>
              </a:rPr>
              <a:t>.</a:t>
            </a:r>
          </a:p>
        </p:txBody>
      </p:sp>
      <p:sp>
        <p:nvSpPr>
          <p:cNvPr id="21" name="TextBox 21"/>
          <p:cNvSpPr txBox="1"/>
          <p:nvPr/>
        </p:nvSpPr>
        <p:spPr>
          <a:xfrm>
            <a:off x="801538" y="6050554"/>
            <a:ext cx="2071894" cy="523875"/>
          </a:xfrm>
          <a:prstGeom prst="rect">
            <a:avLst/>
          </a:prstGeom>
        </p:spPr>
        <p:txBody>
          <a:bodyPr lIns="0" tIns="0" rIns="0" bIns="0" rtlCol="0" anchor="t">
            <a:spAutoFit/>
          </a:bodyPr>
          <a:lstStyle/>
          <a:p>
            <a:pPr algn="just">
              <a:lnSpc>
                <a:spcPts val="4200"/>
              </a:lnSpc>
            </a:pPr>
            <a:r>
              <a:rPr lang="en-US" sz="3000" u="sng">
                <a:solidFill>
                  <a:srgbClr val="121113"/>
                </a:solidFill>
                <a:latin typeface="Montserrat Classic Bold"/>
              </a:rPr>
              <a:t>Insight: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79334" y="202722"/>
            <a:ext cx="1000196" cy="766817"/>
          </a:xfrm>
          <a:custGeom>
            <a:avLst/>
            <a:gdLst/>
            <a:ahLst/>
            <a:cxnLst/>
            <a:rect l="l" t="t" r="r" b="b"/>
            <a:pathLst>
              <a:path w="1000196" h="766817">
                <a:moveTo>
                  <a:pt x="0" y="0"/>
                </a:moveTo>
                <a:lnTo>
                  <a:pt x="1000195" y="0"/>
                </a:lnTo>
                <a:lnTo>
                  <a:pt x="1000195" y="766816"/>
                </a:lnTo>
                <a:lnTo>
                  <a:pt x="0" y="766816"/>
                </a:lnTo>
                <a:lnTo>
                  <a:pt x="0" y="0"/>
                </a:lnTo>
                <a:close/>
              </a:path>
            </a:pathLst>
          </a:custGeom>
          <a:blipFill>
            <a:blip r:embed="rId2"/>
            <a:stretch>
              <a:fillRect/>
            </a:stretch>
          </a:blipFill>
        </p:spPr>
      </p:sp>
      <p:grpSp>
        <p:nvGrpSpPr>
          <p:cNvPr id="3" name="Group 3"/>
          <p:cNvGrpSpPr/>
          <p:nvPr/>
        </p:nvGrpSpPr>
        <p:grpSpPr>
          <a:xfrm>
            <a:off x="571440" y="0"/>
            <a:ext cx="5205680" cy="344027"/>
            <a:chOff x="0" y="0"/>
            <a:chExt cx="1371043" cy="90608"/>
          </a:xfrm>
        </p:grpSpPr>
        <p:sp>
          <p:nvSpPr>
            <p:cNvPr id="4" name="Freeform 4"/>
            <p:cNvSpPr/>
            <p:nvPr/>
          </p:nvSpPr>
          <p:spPr>
            <a:xfrm>
              <a:off x="0" y="0"/>
              <a:ext cx="1371043" cy="90608"/>
            </a:xfrm>
            <a:custGeom>
              <a:avLst/>
              <a:gdLst/>
              <a:ahLst/>
              <a:cxnLst/>
              <a:rect l="l" t="t" r="r" b="b"/>
              <a:pathLst>
                <a:path w="1371043" h="90608">
                  <a:moveTo>
                    <a:pt x="0" y="0"/>
                  </a:moveTo>
                  <a:lnTo>
                    <a:pt x="1371043" y="0"/>
                  </a:lnTo>
                  <a:lnTo>
                    <a:pt x="1371043" y="90608"/>
                  </a:lnTo>
                  <a:lnTo>
                    <a:pt x="0" y="90608"/>
                  </a:lnTo>
                  <a:close/>
                </a:path>
              </a:pathLst>
            </a:custGeom>
            <a:solidFill>
              <a:srgbClr val="0A7DB4"/>
            </a:solidFill>
          </p:spPr>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grpSp>
        <p:nvGrpSpPr>
          <p:cNvPr id="6" name="Group 6"/>
          <p:cNvGrpSpPr/>
          <p:nvPr/>
        </p:nvGrpSpPr>
        <p:grpSpPr>
          <a:xfrm>
            <a:off x="5929290" y="0"/>
            <a:ext cx="2185941" cy="315766"/>
            <a:chOff x="0" y="0"/>
            <a:chExt cx="575721" cy="83165"/>
          </a:xfrm>
        </p:grpSpPr>
        <p:sp>
          <p:nvSpPr>
            <p:cNvPr id="7" name="Freeform 7"/>
            <p:cNvSpPr/>
            <p:nvPr/>
          </p:nvSpPr>
          <p:spPr>
            <a:xfrm>
              <a:off x="0" y="0"/>
              <a:ext cx="575721" cy="83165"/>
            </a:xfrm>
            <a:custGeom>
              <a:avLst/>
              <a:gdLst/>
              <a:ahLst/>
              <a:cxnLst/>
              <a:rect l="l" t="t" r="r" b="b"/>
              <a:pathLst>
                <a:path w="575721" h="83165">
                  <a:moveTo>
                    <a:pt x="0" y="0"/>
                  </a:moveTo>
                  <a:lnTo>
                    <a:pt x="575721" y="0"/>
                  </a:lnTo>
                  <a:lnTo>
                    <a:pt x="575721" y="83165"/>
                  </a:lnTo>
                  <a:lnTo>
                    <a:pt x="0" y="83165"/>
                  </a:lnTo>
                  <a:close/>
                </a:path>
              </a:pathLst>
            </a:custGeom>
            <a:solidFill>
              <a:srgbClr val="039B80"/>
            </a:solidFill>
          </p:spPr>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2444"/>
                </a:lnSpc>
              </a:pPr>
              <a:endParaRPr/>
            </a:p>
          </p:txBody>
        </p:sp>
      </p:grpSp>
      <p:sp>
        <p:nvSpPr>
          <p:cNvPr id="9" name="AutoShape 9"/>
          <p:cNvSpPr/>
          <p:nvPr/>
        </p:nvSpPr>
        <p:spPr>
          <a:xfrm flipV="1">
            <a:off x="304785" y="4133609"/>
            <a:ext cx="7761302" cy="0"/>
          </a:xfrm>
          <a:prstGeom prst="line">
            <a:avLst/>
          </a:prstGeom>
          <a:ln w="38100" cap="flat">
            <a:solidFill>
              <a:srgbClr val="000000"/>
            </a:solidFill>
            <a:prstDash val="solid"/>
            <a:headEnd type="none" w="sm" len="sm"/>
            <a:tailEnd type="none" w="sm" len="sm"/>
          </a:ln>
        </p:spPr>
      </p:sp>
      <p:sp>
        <p:nvSpPr>
          <p:cNvPr id="10" name="AutoShape 10"/>
          <p:cNvSpPr/>
          <p:nvPr/>
        </p:nvSpPr>
        <p:spPr>
          <a:xfrm flipV="1">
            <a:off x="304831" y="2089043"/>
            <a:ext cx="7766479" cy="19050"/>
          </a:xfrm>
          <a:prstGeom prst="line">
            <a:avLst/>
          </a:prstGeom>
          <a:ln w="38100" cap="flat">
            <a:solidFill>
              <a:srgbClr val="000000"/>
            </a:solidFill>
            <a:prstDash val="solid"/>
            <a:headEnd type="none" w="sm" len="sm"/>
            <a:tailEnd type="none" w="sm" len="sm"/>
          </a:ln>
        </p:spPr>
      </p:sp>
      <p:sp>
        <p:nvSpPr>
          <p:cNvPr id="11" name="AutoShape 11"/>
          <p:cNvSpPr/>
          <p:nvPr/>
        </p:nvSpPr>
        <p:spPr>
          <a:xfrm flipV="1">
            <a:off x="304785" y="2098568"/>
            <a:ext cx="0" cy="2015991"/>
          </a:xfrm>
          <a:prstGeom prst="line">
            <a:avLst/>
          </a:prstGeom>
          <a:ln w="38100" cap="flat">
            <a:solidFill>
              <a:srgbClr val="000000"/>
            </a:solidFill>
            <a:prstDash val="solid"/>
            <a:headEnd type="none" w="sm" len="sm"/>
            <a:tailEnd type="none" w="sm" len="sm"/>
          </a:ln>
        </p:spPr>
      </p:sp>
      <p:sp>
        <p:nvSpPr>
          <p:cNvPr id="12" name="AutoShape 12"/>
          <p:cNvSpPr/>
          <p:nvPr/>
        </p:nvSpPr>
        <p:spPr>
          <a:xfrm flipH="1" flipV="1">
            <a:off x="8052307" y="2107832"/>
            <a:ext cx="13779" cy="2044827"/>
          </a:xfrm>
          <a:prstGeom prst="line">
            <a:avLst/>
          </a:prstGeom>
          <a:ln w="38100" cap="flat">
            <a:solidFill>
              <a:srgbClr val="000000"/>
            </a:solidFill>
            <a:prstDash val="solid"/>
            <a:headEnd type="none" w="sm" len="sm"/>
            <a:tailEnd type="none" w="sm" len="sm"/>
          </a:ln>
        </p:spPr>
      </p:sp>
      <p:sp>
        <p:nvSpPr>
          <p:cNvPr id="13" name="Freeform 13"/>
          <p:cNvSpPr/>
          <p:nvPr/>
        </p:nvSpPr>
        <p:spPr>
          <a:xfrm>
            <a:off x="593482" y="4785385"/>
            <a:ext cx="2446748" cy="716230"/>
          </a:xfrm>
          <a:custGeom>
            <a:avLst/>
            <a:gdLst/>
            <a:ahLst/>
            <a:cxnLst/>
            <a:rect l="l" t="t" r="r" b="b"/>
            <a:pathLst>
              <a:path w="2446748" h="716230">
                <a:moveTo>
                  <a:pt x="0" y="0"/>
                </a:moveTo>
                <a:lnTo>
                  <a:pt x="2446749" y="0"/>
                </a:lnTo>
                <a:lnTo>
                  <a:pt x="2446749" y="716230"/>
                </a:lnTo>
                <a:lnTo>
                  <a:pt x="0" y="71623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4" name="Freeform 14"/>
          <p:cNvSpPr/>
          <p:nvPr/>
        </p:nvSpPr>
        <p:spPr>
          <a:xfrm>
            <a:off x="7828579" y="1641369"/>
            <a:ext cx="1043743" cy="373138"/>
          </a:xfrm>
          <a:custGeom>
            <a:avLst/>
            <a:gdLst/>
            <a:ahLst/>
            <a:cxnLst/>
            <a:rect l="l" t="t" r="r" b="b"/>
            <a:pathLst>
              <a:path w="1043743" h="373138">
                <a:moveTo>
                  <a:pt x="0" y="0"/>
                </a:moveTo>
                <a:lnTo>
                  <a:pt x="1043743" y="0"/>
                </a:lnTo>
                <a:lnTo>
                  <a:pt x="1043743" y="373138"/>
                </a:lnTo>
                <a:lnTo>
                  <a:pt x="0" y="37313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5" name="Freeform 15"/>
          <p:cNvSpPr/>
          <p:nvPr/>
        </p:nvSpPr>
        <p:spPr>
          <a:xfrm>
            <a:off x="8617150" y="2069994"/>
            <a:ext cx="9183162" cy="5529384"/>
          </a:xfrm>
          <a:custGeom>
            <a:avLst/>
            <a:gdLst/>
            <a:ahLst/>
            <a:cxnLst/>
            <a:rect l="l" t="t" r="r" b="b"/>
            <a:pathLst>
              <a:path w="9183162" h="5529384">
                <a:moveTo>
                  <a:pt x="0" y="0"/>
                </a:moveTo>
                <a:lnTo>
                  <a:pt x="9183163" y="0"/>
                </a:lnTo>
                <a:lnTo>
                  <a:pt x="9183163" y="5529384"/>
                </a:lnTo>
                <a:lnTo>
                  <a:pt x="0" y="5529384"/>
                </a:lnTo>
                <a:lnTo>
                  <a:pt x="0" y="0"/>
                </a:lnTo>
                <a:close/>
              </a:path>
            </a:pathLst>
          </a:custGeom>
          <a:blipFill>
            <a:blip r:embed="rId7"/>
            <a:stretch>
              <a:fillRect/>
            </a:stretch>
          </a:blipFill>
        </p:spPr>
      </p:sp>
      <p:sp>
        <p:nvSpPr>
          <p:cNvPr id="16" name="Freeform 16"/>
          <p:cNvSpPr/>
          <p:nvPr/>
        </p:nvSpPr>
        <p:spPr>
          <a:xfrm>
            <a:off x="423422" y="2151643"/>
            <a:ext cx="7609835" cy="1953392"/>
          </a:xfrm>
          <a:custGeom>
            <a:avLst/>
            <a:gdLst/>
            <a:ahLst/>
            <a:cxnLst/>
            <a:rect l="l" t="t" r="r" b="b"/>
            <a:pathLst>
              <a:path w="7609835" h="1953392">
                <a:moveTo>
                  <a:pt x="0" y="0"/>
                </a:moveTo>
                <a:lnTo>
                  <a:pt x="7609835" y="0"/>
                </a:lnTo>
                <a:lnTo>
                  <a:pt x="7609835" y="1953391"/>
                </a:lnTo>
                <a:lnTo>
                  <a:pt x="0" y="1953391"/>
                </a:lnTo>
                <a:lnTo>
                  <a:pt x="0" y="0"/>
                </a:lnTo>
                <a:close/>
              </a:path>
            </a:pathLst>
          </a:custGeom>
          <a:blipFill>
            <a:blip r:embed="rId8"/>
            <a:stretch>
              <a:fillRect l="-112216" t="-535903" r="-256840" b="-391455"/>
            </a:stretch>
          </a:blipFill>
        </p:spPr>
      </p:sp>
      <p:sp>
        <p:nvSpPr>
          <p:cNvPr id="17" name="TextBox 17"/>
          <p:cNvSpPr txBox="1"/>
          <p:nvPr/>
        </p:nvSpPr>
        <p:spPr>
          <a:xfrm>
            <a:off x="2704340" y="8794697"/>
            <a:ext cx="12879320" cy="898631"/>
          </a:xfrm>
          <a:prstGeom prst="rect">
            <a:avLst/>
          </a:prstGeom>
        </p:spPr>
        <p:txBody>
          <a:bodyPr lIns="0" tIns="0" rIns="0" bIns="0" rtlCol="0" anchor="t">
            <a:spAutoFit/>
          </a:bodyPr>
          <a:lstStyle/>
          <a:p>
            <a:pPr algn="ctr">
              <a:lnSpc>
                <a:spcPts val="2444"/>
              </a:lnSpc>
            </a:pPr>
            <a:endParaRPr/>
          </a:p>
          <a:p>
            <a:pPr algn="ctr">
              <a:lnSpc>
                <a:spcPts val="2444"/>
              </a:lnSpc>
            </a:pPr>
            <a:r>
              <a:rPr lang="en-US" sz="1745">
                <a:solidFill>
                  <a:srgbClr val="000000"/>
                </a:solidFill>
                <a:latin typeface="Canva Sans Bold Italics"/>
              </a:rPr>
              <a:t>Top Ranked Data Science &amp; Analytics Education Provider since 2007</a:t>
            </a:r>
          </a:p>
          <a:p>
            <a:pPr algn="ctr">
              <a:lnSpc>
                <a:spcPts val="2444"/>
              </a:lnSpc>
            </a:pPr>
            <a:endParaRPr/>
          </a:p>
        </p:txBody>
      </p:sp>
      <p:sp>
        <p:nvSpPr>
          <p:cNvPr id="18" name="TextBox 18"/>
          <p:cNvSpPr txBox="1"/>
          <p:nvPr/>
        </p:nvSpPr>
        <p:spPr>
          <a:xfrm>
            <a:off x="2873432" y="9635285"/>
            <a:ext cx="12541135" cy="318770"/>
          </a:xfrm>
          <a:prstGeom prst="rect">
            <a:avLst/>
          </a:prstGeom>
        </p:spPr>
        <p:txBody>
          <a:bodyPr lIns="0" tIns="0" rIns="0" bIns="0" rtlCol="0" anchor="t">
            <a:spAutoFit/>
          </a:bodyPr>
          <a:lstStyle/>
          <a:p>
            <a:pPr algn="ctr">
              <a:lnSpc>
                <a:spcPts val="2380"/>
              </a:lnSpc>
            </a:pPr>
            <a:r>
              <a:rPr lang="en-US" sz="1700">
                <a:solidFill>
                  <a:srgbClr val="A6A6A6"/>
                </a:solidFill>
                <a:latin typeface="Calibri (MS)"/>
              </a:rPr>
              <a:t>Ivy Professional School - Top Ranked Corporate Education Provider</a:t>
            </a:r>
          </a:p>
        </p:txBody>
      </p:sp>
      <p:sp>
        <p:nvSpPr>
          <p:cNvPr id="19" name="TextBox 19"/>
          <p:cNvSpPr txBox="1"/>
          <p:nvPr/>
        </p:nvSpPr>
        <p:spPr>
          <a:xfrm>
            <a:off x="509729" y="629814"/>
            <a:ext cx="16569604" cy="630555"/>
          </a:xfrm>
          <a:prstGeom prst="rect">
            <a:avLst/>
          </a:prstGeom>
        </p:spPr>
        <p:txBody>
          <a:bodyPr lIns="0" tIns="0" rIns="0" bIns="0" rtlCol="0" anchor="t">
            <a:spAutoFit/>
          </a:bodyPr>
          <a:lstStyle/>
          <a:p>
            <a:pPr algn="just">
              <a:lnSpc>
                <a:spcPts val="4860"/>
              </a:lnSpc>
            </a:pPr>
            <a:r>
              <a:rPr lang="en-US" sz="4500">
                <a:solidFill>
                  <a:srgbClr val="000000"/>
                </a:solidFill>
                <a:latin typeface="Montserrat Classic Bold"/>
              </a:rPr>
              <a:t>Sectors that have witnessed highest Investment</a:t>
            </a:r>
          </a:p>
        </p:txBody>
      </p:sp>
      <p:sp>
        <p:nvSpPr>
          <p:cNvPr id="20" name="TextBox 20"/>
          <p:cNvSpPr txBox="1"/>
          <p:nvPr/>
        </p:nvSpPr>
        <p:spPr>
          <a:xfrm>
            <a:off x="423422" y="5958682"/>
            <a:ext cx="7927028" cy="1865122"/>
          </a:xfrm>
          <a:prstGeom prst="rect">
            <a:avLst/>
          </a:prstGeom>
        </p:spPr>
        <p:txBody>
          <a:bodyPr lIns="0" tIns="0" rIns="0" bIns="0" rtlCol="0" anchor="t">
            <a:spAutoFit/>
          </a:bodyPr>
          <a:lstStyle/>
          <a:p>
            <a:pPr algn="just">
              <a:lnSpc>
                <a:spcPts val="5083"/>
              </a:lnSpc>
            </a:pPr>
            <a:r>
              <a:rPr lang="en-US" sz="3099">
                <a:solidFill>
                  <a:srgbClr val="0A7DB4"/>
                </a:solidFill>
                <a:latin typeface="Montserrat Classic"/>
              </a:rPr>
              <a:t>These three sectors collectively received </a:t>
            </a:r>
            <a:r>
              <a:rPr lang="en-US" sz="3099">
                <a:solidFill>
                  <a:srgbClr val="121113"/>
                </a:solidFill>
                <a:latin typeface="Montserrat Classic Bold"/>
              </a:rPr>
              <a:t>55286.01 Cr</a:t>
            </a:r>
            <a:r>
              <a:rPr lang="en-US" sz="3099">
                <a:solidFill>
                  <a:srgbClr val="0A7DB4"/>
                </a:solidFill>
                <a:latin typeface="Montserrat Classic"/>
              </a:rPr>
              <a:t>, that constitute </a:t>
            </a:r>
            <a:r>
              <a:rPr lang="en-US" sz="3099">
                <a:solidFill>
                  <a:srgbClr val="039B80"/>
                </a:solidFill>
                <a:latin typeface="Montserrat Classic Bold"/>
              </a:rPr>
              <a:t>55.76%</a:t>
            </a:r>
            <a:r>
              <a:rPr lang="en-US" sz="3099">
                <a:solidFill>
                  <a:srgbClr val="FF0503"/>
                </a:solidFill>
                <a:latin typeface="Montserrat Classic"/>
              </a:rPr>
              <a:t> </a:t>
            </a:r>
            <a:r>
              <a:rPr lang="en-US" sz="3099">
                <a:solidFill>
                  <a:srgbClr val="0A7DB4"/>
                </a:solidFill>
                <a:latin typeface="Montserrat Classic"/>
              </a:rPr>
              <a:t>of total investment i.e. </a:t>
            </a:r>
            <a:r>
              <a:rPr lang="en-US" sz="3099">
                <a:solidFill>
                  <a:srgbClr val="121113"/>
                </a:solidFill>
                <a:latin typeface="Montserrat Classic Bold"/>
              </a:rPr>
              <a:t>99133.47 Cr.</a:t>
            </a:r>
          </a:p>
        </p:txBody>
      </p:sp>
      <p:sp>
        <p:nvSpPr>
          <p:cNvPr id="21" name="TextBox 21"/>
          <p:cNvSpPr txBox="1"/>
          <p:nvPr/>
        </p:nvSpPr>
        <p:spPr>
          <a:xfrm>
            <a:off x="1028700" y="4848225"/>
            <a:ext cx="2071894" cy="523875"/>
          </a:xfrm>
          <a:prstGeom prst="rect">
            <a:avLst/>
          </a:prstGeom>
        </p:spPr>
        <p:txBody>
          <a:bodyPr lIns="0" tIns="0" rIns="0" bIns="0" rtlCol="0" anchor="t">
            <a:spAutoFit/>
          </a:bodyPr>
          <a:lstStyle/>
          <a:p>
            <a:pPr algn="just">
              <a:lnSpc>
                <a:spcPts val="4200"/>
              </a:lnSpc>
            </a:pPr>
            <a:r>
              <a:rPr lang="en-US" sz="3000" u="sng">
                <a:solidFill>
                  <a:srgbClr val="121113"/>
                </a:solidFill>
                <a:latin typeface="Montserrat Classic Bold"/>
              </a:rPr>
              <a:t>Insight: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301</TotalTime>
  <Words>780</Words>
  <Application>Microsoft Office PowerPoint</Application>
  <PresentationFormat>Custom</PresentationFormat>
  <Paragraphs>119</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Calibri</vt:lpstr>
      <vt:lpstr>Canva Sans Bold Italics</vt:lpstr>
      <vt:lpstr>Calibri (MS)</vt:lpstr>
      <vt:lpstr>Montserrat Classic Bold</vt:lpstr>
      <vt:lpstr>Montserrat</vt:lpstr>
      <vt:lpstr>Montserrat Bold</vt:lpstr>
      <vt:lpstr>Canva Sans Bold</vt:lpstr>
      <vt:lpstr>Montserrat Classic</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 Ranked Data Science &amp; Analytics Education Provider since 2007</dc:title>
  <cp:lastModifiedBy>K A M A L</cp:lastModifiedBy>
  <cp:revision>30</cp:revision>
  <dcterms:created xsi:type="dcterms:W3CDTF">2006-08-16T00:00:00Z</dcterms:created>
  <dcterms:modified xsi:type="dcterms:W3CDTF">2023-09-23T20:01:24Z</dcterms:modified>
  <dc:identifier>DAFu6I4mXGg</dc:identifier>
</cp:coreProperties>
</file>